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4"/>
  </p:notesMasterIdLst>
  <p:sldIdLst>
    <p:sldId id="3988" r:id="rId5"/>
    <p:sldId id="3939" r:id="rId6"/>
    <p:sldId id="4032" r:id="rId7"/>
    <p:sldId id="4242" r:id="rId8"/>
    <p:sldId id="4192" r:id="rId9"/>
    <p:sldId id="4190" r:id="rId10"/>
    <p:sldId id="4100" r:id="rId11"/>
    <p:sldId id="4191" r:id="rId12"/>
    <p:sldId id="4106" r:id="rId13"/>
    <p:sldId id="4243" r:id="rId14"/>
    <p:sldId id="4245" r:id="rId15"/>
    <p:sldId id="4246" r:id="rId16"/>
    <p:sldId id="4247" r:id="rId17"/>
    <p:sldId id="4248" r:id="rId18"/>
    <p:sldId id="4249" r:id="rId19"/>
    <p:sldId id="4218" r:id="rId20"/>
    <p:sldId id="4219" r:id="rId21"/>
    <p:sldId id="4220" r:id="rId22"/>
    <p:sldId id="4221" r:id="rId23"/>
    <p:sldId id="4222" r:id="rId24"/>
    <p:sldId id="4223" r:id="rId25"/>
    <p:sldId id="4224" r:id="rId26"/>
    <p:sldId id="4225" r:id="rId27"/>
    <p:sldId id="4226" r:id="rId28"/>
    <p:sldId id="4227" r:id="rId29"/>
    <p:sldId id="4228" r:id="rId30"/>
    <p:sldId id="4229" r:id="rId31"/>
    <p:sldId id="4230" r:id="rId32"/>
    <p:sldId id="4231" r:id="rId33"/>
    <p:sldId id="4232" r:id="rId34"/>
    <p:sldId id="4233" r:id="rId35"/>
    <p:sldId id="4234" r:id="rId36"/>
    <p:sldId id="4237" r:id="rId37"/>
    <p:sldId id="4239" r:id="rId38"/>
    <p:sldId id="4241" r:id="rId39"/>
    <p:sldId id="4071" r:id="rId40"/>
    <p:sldId id="4199" r:id="rId41"/>
    <p:sldId id="4198" r:id="rId42"/>
    <p:sldId id="4250" r:id="rId43"/>
    <p:sldId id="850" r:id="rId44"/>
    <p:sldId id="3950" r:id="rId45"/>
    <p:sldId id="852" r:id="rId46"/>
    <p:sldId id="4006" r:id="rId47"/>
    <p:sldId id="855" r:id="rId48"/>
    <p:sldId id="4061" r:id="rId49"/>
    <p:sldId id="4062" r:id="rId50"/>
    <p:sldId id="1036" r:id="rId51"/>
    <p:sldId id="4251" r:id="rId52"/>
    <p:sldId id="4051" r:id="rId53"/>
    <p:sldId id="3843" r:id="rId54"/>
    <p:sldId id="4064" r:id="rId55"/>
    <p:sldId id="939" r:id="rId56"/>
    <p:sldId id="940" r:id="rId57"/>
    <p:sldId id="941" r:id="rId58"/>
    <p:sldId id="942" r:id="rId59"/>
    <p:sldId id="951" r:id="rId60"/>
    <p:sldId id="1043" r:id="rId61"/>
    <p:sldId id="4253" r:id="rId62"/>
    <p:sldId id="985" r:id="rId63"/>
  </p:sldIdLst>
  <p:sldSz cx="12192000" cy="6858000"/>
  <p:notesSz cx="10021888" cy="68897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4B080832-6E78-4469-BE0C-132DF9D15669}">
          <p14:sldIdLst/>
        </p14:section>
        <p14:section name="Introductie KCAF" id="{1DF2DDF6-055E-4C08-AEF8-DC93D597F84C}">
          <p14:sldIdLst/>
        </p14:section>
        <p14:section name="Geschiedenis bodem NL" id="{F06121D2-FEB1-44E5-83B3-648C88E611F9}">
          <p14:sldIdLst/>
        </p14:section>
        <p14:section name="Geschiedenis van de heipaal" id="{E2460CFD-139A-45C2-B060-CAA8DE3F5B8A}">
          <p14:sldIdLst/>
        </p14:section>
        <p14:section name="Verdiepende films" id="{70526E2E-216F-46B3-B462-0920D9480FE2}">
          <p14:sldIdLst/>
        </p14:section>
        <p14:section name="Funderingsrisico’s" id="{1EBC7C82-A681-4C9D-AB8E-8C73D98496C1}">
          <p14:sldIdLst/>
        </p14:section>
        <p14:section name="De Stand van het Land" id="{EB37FF6C-6D19-4205-938D-3C3C34653C6A}">
          <p14:sldIdLst>
            <p14:sldId id="3988"/>
            <p14:sldId id="3939"/>
            <p14:sldId id="4032"/>
            <p14:sldId id="4242"/>
            <p14:sldId id="4192"/>
            <p14:sldId id="4190"/>
            <p14:sldId id="4100"/>
            <p14:sldId id="4191"/>
            <p14:sldId id="4106"/>
            <p14:sldId id="4243"/>
            <p14:sldId id="4245"/>
            <p14:sldId id="4246"/>
            <p14:sldId id="4247"/>
            <p14:sldId id="4248"/>
            <p14:sldId id="4249"/>
            <p14:sldId id="4218"/>
            <p14:sldId id="4219"/>
            <p14:sldId id="4220"/>
            <p14:sldId id="4221"/>
            <p14:sldId id="4222"/>
            <p14:sldId id="4223"/>
            <p14:sldId id="4224"/>
            <p14:sldId id="4225"/>
            <p14:sldId id="4226"/>
            <p14:sldId id="4227"/>
            <p14:sldId id="4228"/>
            <p14:sldId id="4229"/>
            <p14:sldId id="4230"/>
            <p14:sldId id="4231"/>
            <p14:sldId id="4232"/>
            <p14:sldId id="4233"/>
            <p14:sldId id="4234"/>
            <p14:sldId id="4237"/>
            <p14:sldId id="4239"/>
            <p14:sldId id="4241"/>
          </p14:sldIdLst>
        </p14:section>
        <p14:section name="Funderingsloket" id="{D668FA79-FE9A-4CDD-81CB-8779180BCDC7}">
          <p14:sldIdLst/>
        </p14:section>
        <p14:section name="FunderMaps" id="{91FDC6C1-81CE-4BFA-9E71-6B74F2FC7B31}">
          <p14:sldIdLst>
            <p14:sldId id="4071"/>
            <p14:sldId id="4199"/>
            <p14:sldId id="4198"/>
            <p14:sldId id="4250"/>
            <p14:sldId id="850"/>
            <p14:sldId id="3950"/>
            <p14:sldId id="852"/>
            <p14:sldId id="4006"/>
            <p14:sldId id="855"/>
            <p14:sldId id="4061"/>
            <p14:sldId id="4062"/>
            <p14:sldId id="1036"/>
            <p14:sldId id="4251"/>
            <p14:sldId id="4051"/>
            <p14:sldId id="3843"/>
            <p14:sldId id="4064"/>
            <p14:sldId id="939"/>
            <p14:sldId id="940"/>
            <p14:sldId id="941"/>
            <p14:sldId id="942"/>
            <p14:sldId id="951"/>
            <p14:sldId id="1043"/>
            <p14:sldId id="4253"/>
            <p14:sldId id="985"/>
          </p14:sldIdLst>
        </p14:section>
        <p14:section name="Satelliet data" id="{4D713C1C-93C0-4E56-8DF5-2A769A6D1E10}">
          <p14:sldIdLst/>
        </p14:section>
        <p14:section name="FunderMapper" id="{2B08864D-2ED2-4F09-8477-3C00B8ADBEC2}">
          <p14:sldIdLst/>
        </p14:section>
        <p14:section name="Onderzoeksmethode - Volledig" id="{7F1BB50E-AB92-4A92-B548-017744DFC821}">
          <p14:sldIdLst/>
        </p14:section>
        <p14:section name="Onderzoeksmethode - QuickScan" id="{BA106D63-0855-4E54-909D-24F3C5A0938A}">
          <p14:sldIdLst/>
        </p14:section>
        <p14:section name="Funderingsherstel" id="{66DCAB15-B119-43E7-85B3-9B18A41B50AF}">
          <p14:sldIdLst/>
        </p14:section>
        <p14:section name="Innovatie" id="{EEFB5419-B43D-43EF-B881-15DBD026B9A3}">
          <p14:sldIdLst/>
        </p14:section>
        <p14:section name="Trechter methode" id="{ACF33076-9F29-4591-AE30-B75C30068848}">
          <p14:sldIdLst/>
        </p14:section>
        <p14:section name="Overzicht aanpak" id="{982E44FB-54A7-454C-A18D-03FF2488F5E5}">
          <p14:sldIdLst/>
        </p14:section>
        <p14:section name="Aanpak Funderingsverbetering" id="{03FED70D-616F-48AC-88C8-2B1EFD35BF00}">
          <p14:sldIdLst/>
        </p14:section>
        <p14:section name="Stellingen" id="{F49D2608-B1D0-4B6A-9877-388277612E97}">
          <p14:sldIdLst/>
        </p14:section>
        <p14:section name="Einde" id="{2B286220-03D0-4C3B-95FF-B7D80B58560D}">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C2D15C-0D07-B3FB-1DCD-EF2B7D861310}" name="Siebering, D. (Dirk)" initials="SD(" userId="S::D.Siebering@overijssel.nl::5e660466-858f-4d03-ba8e-f04eef007461" providerId="AD"/>
  <p188:author id="{6B21DCF3-339E-170D-5184-78A0BCC268B3}" name="Ferry van der Kwaak" initials="Fv" userId="S::ferry@clanofross.nl::71c19234-6b26-46ad-a5b1-962b7a5cb1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ick" initials="D" lastIdx="5" clrIdx="0">
    <p:extLst>
      <p:ext uri="{19B8F6BF-5375-455C-9EA6-DF929625EA0E}">
        <p15:presenceInfo xmlns:p15="http://schemas.microsoft.com/office/powerpoint/2012/main" userId="Di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CC8B"/>
    <a:srgbClr val="17A4EA"/>
    <a:srgbClr val="3EB7F2"/>
    <a:srgbClr val="1B1E3C"/>
    <a:srgbClr val="3B4552"/>
    <a:srgbClr val="E8E9EE"/>
    <a:srgbClr val="FFFFFF"/>
    <a:srgbClr val="BFBFBF"/>
    <a:srgbClr val="FFCC69"/>
    <a:srgbClr val="FEEB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2562"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400" b="1" err="1">
                <a:solidFill>
                  <a:schemeClr val="tx1">
                    <a:lumMod val="75000"/>
                  </a:schemeClr>
                </a:solidFill>
              </a:rPr>
              <a:t>Droogstandsrisico</a:t>
            </a:r>
            <a:endParaRPr lang="en-US" sz="2400" b="1" baseline="0">
              <a:solidFill>
                <a:schemeClr val="tx1">
                  <a:lumMod val="75000"/>
                </a:schemeClr>
              </a:solidFill>
            </a:endParaRPr>
          </a:p>
          <a:p>
            <a:pPr>
              <a:defRPr sz="1400" b="1"/>
            </a:pPr>
            <a:r>
              <a:rPr lang="en-US" sz="2400" b="1" baseline="0" err="1">
                <a:solidFill>
                  <a:schemeClr val="tx1">
                    <a:lumMod val="75000"/>
                  </a:schemeClr>
                </a:solidFill>
              </a:rPr>
              <a:t>bij</a:t>
            </a:r>
            <a:r>
              <a:rPr lang="en-US" sz="2400" b="1" baseline="0">
                <a:solidFill>
                  <a:schemeClr val="tx1">
                    <a:lumMod val="75000"/>
                  </a:schemeClr>
                </a:solidFill>
              </a:rPr>
              <a:t> </a:t>
            </a:r>
            <a:r>
              <a:rPr lang="en-US" sz="2400" b="1" baseline="0" err="1">
                <a:solidFill>
                  <a:schemeClr val="tx1">
                    <a:lumMod val="75000"/>
                  </a:schemeClr>
                </a:solidFill>
              </a:rPr>
              <a:t>panden</a:t>
            </a:r>
            <a:r>
              <a:rPr lang="en-US" sz="2400" b="1" baseline="0">
                <a:solidFill>
                  <a:schemeClr val="tx1">
                    <a:lumMod val="75000"/>
                  </a:schemeClr>
                </a:solidFill>
              </a:rPr>
              <a:t> met </a:t>
            </a:r>
            <a:r>
              <a:rPr lang="en-US" sz="2400" b="1" baseline="0" err="1">
                <a:solidFill>
                  <a:schemeClr val="tx1">
                    <a:lumMod val="75000"/>
                  </a:schemeClr>
                </a:solidFill>
              </a:rPr>
              <a:t>houten</a:t>
            </a:r>
            <a:r>
              <a:rPr lang="en-US" sz="2400" b="1" baseline="0">
                <a:solidFill>
                  <a:schemeClr val="tx1">
                    <a:lumMod val="75000"/>
                  </a:schemeClr>
                </a:solidFill>
              </a:rPr>
              <a:t> </a:t>
            </a:r>
            <a:r>
              <a:rPr lang="en-US" sz="2400" b="1" baseline="0" err="1">
                <a:solidFill>
                  <a:schemeClr val="tx1">
                    <a:lumMod val="75000"/>
                  </a:schemeClr>
                </a:solidFill>
              </a:rPr>
              <a:t>palen</a:t>
            </a:r>
            <a:endParaRPr lang="en-US" sz="2400" b="1">
              <a:solidFill>
                <a:schemeClr val="tx1">
                  <a:lumMod val="75000"/>
                </a:schemeClr>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Blad1!$H$2</c:f>
              <c:strCache>
                <c:ptCount val="1"/>
                <c:pt idx="0">
                  <c:v>Droogstandsrisico bij houten palen</c:v>
                </c:pt>
              </c:strCache>
            </c:strRef>
          </c:tx>
          <c:dPt>
            <c:idx val="0"/>
            <c:bubble3D val="0"/>
            <c:spPr>
              <a:solidFill>
                <a:srgbClr val="D1FF33"/>
              </a:solidFill>
              <a:ln w="19050">
                <a:solidFill>
                  <a:schemeClr val="lt1"/>
                </a:solidFill>
              </a:ln>
              <a:effectLst/>
            </c:spPr>
            <c:extLst>
              <c:ext xmlns:c16="http://schemas.microsoft.com/office/drawing/2014/chart" uri="{C3380CC4-5D6E-409C-BE32-E72D297353CC}">
                <c16:uniqueId val="{00000001-77E4-42AB-BCBB-F8CF53AB3F98}"/>
              </c:ext>
            </c:extLst>
          </c:dPt>
          <c:dPt>
            <c:idx val="1"/>
            <c:bubble3D val="0"/>
            <c:spPr>
              <a:solidFill>
                <a:srgbClr val="FFAC33"/>
              </a:solidFill>
              <a:ln w="19050">
                <a:solidFill>
                  <a:schemeClr val="lt1"/>
                </a:solidFill>
              </a:ln>
              <a:effectLst/>
            </c:spPr>
            <c:extLst>
              <c:ext xmlns:c16="http://schemas.microsoft.com/office/drawing/2014/chart" uri="{C3380CC4-5D6E-409C-BE32-E72D297353CC}">
                <c16:uniqueId val="{00000003-77E4-42AB-BCBB-F8CF53AB3F98}"/>
              </c:ext>
            </c:extLst>
          </c:dPt>
          <c:dPt>
            <c:idx val="2"/>
            <c:bubble3D val="0"/>
            <c:spPr>
              <a:solidFill>
                <a:srgbClr val="FF5533"/>
              </a:solidFill>
              <a:ln w="19050">
                <a:solidFill>
                  <a:schemeClr val="lt1"/>
                </a:solidFill>
              </a:ln>
              <a:effectLst/>
            </c:spPr>
            <c:extLst>
              <c:ext xmlns:c16="http://schemas.microsoft.com/office/drawing/2014/chart" uri="{C3380CC4-5D6E-409C-BE32-E72D297353CC}">
                <c16:uniqueId val="{00000005-77E4-42AB-BCBB-F8CF53AB3F98}"/>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65000"/>
                        <a:lumOff val="35000"/>
                      </a:schemeClr>
                    </a:solidFill>
                    <a:latin typeface="+mn-lt"/>
                    <a:ea typeface="+mn-ea"/>
                    <a:cs typeface="+mn-cs"/>
                  </a:defRPr>
                </a:pPr>
                <a:endParaRPr lang="en-NL"/>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Blad1!$G$4:$G$6</c:f>
              <c:strCache>
                <c:ptCount val="3"/>
                <c:pt idx="0">
                  <c:v>Laag</c:v>
                </c:pt>
                <c:pt idx="1">
                  <c:v>Midden</c:v>
                </c:pt>
                <c:pt idx="2">
                  <c:v>Hoog</c:v>
                </c:pt>
              </c:strCache>
              <c:extLst/>
            </c:strRef>
          </c:cat>
          <c:val>
            <c:numRef>
              <c:f>Blad1!$H$4:$H$6</c:f>
              <c:numCache>
                <c:formatCode>General</c:formatCode>
                <c:ptCount val="3"/>
                <c:pt idx="0">
                  <c:v>110261</c:v>
                </c:pt>
                <c:pt idx="1">
                  <c:v>199747</c:v>
                </c:pt>
                <c:pt idx="2">
                  <c:v>52755</c:v>
                </c:pt>
              </c:numCache>
              <c:extLst/>
            </c:numRef>
          </c:val>
          <c:extLst>
            <c:ext xmlns:c16="http://schemas.microsoft.com/office/drawing/2014/chart" uri="{C3380CC4-5D6E-409C-BE32-E72D297353CC}">
              <c16:uniqueId val="{00000006-77E4-42AB-BCBB-F8CF53AB3F98}"/>
            </c:ext>
          </c:extLst>
        </c:ser>
        <c:dLbls>
          <c:dLblPos val="inEnd"/>
          <c:showLegendKey val="0"/>
          <c:showVal val="0"/>
          <c:showCatName val="0"/>
          <c:showSerName val="0"/>
          <c:showPercent val="1"/>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Blad1!$C$2</c15:sqref>
                        </c15:formulaRef>
                      </c:ext>
                    </c:extLst>
                    <c:strCache>
                      <c:ptCount val="1"/>
                      <c:pt idx="0">
                        <c:v>dewatering_depth_risk</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8-77E4-42AB-BCBB-F8CF53AB3F9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77E4-42AB-BCBB-F8CF53AB3F9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77E4-42AB-BCBB-F8CF53AB3F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n-N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Blad1!$G$4:$G$6</c15:sqref>
                        </c15:formulaRef>
                      </c:ext>
                    </c:extLst>
                    <c:strCache>
                      <c:ptCount val="3"/>
                      <c:pt idx="0">
                        <c:v>Laag</c:v>
                      </c:pt>
                      <c:pt idx="1">
                        <c:v>Midden</c:v>
                      </c:pt>
                      <c:pt idx="2">
                        <c:v>Hoog</c:v>
                      </c:pt>
                    </c:strCache>
                  </c:strRef>
                </c:cat>
                <c:val>
                  <c:numRef>
                    <c:extLst>
                      <c:ext uri="{02D57815-91ED-43cb-92C2-25804820EDAC}">
                        <c15:formulaRef>
                          <c15:sqref>Blad1!$C$4:$C$6</c15:sqref>
                        </c15:formulaRef>
                      </c:ext>
                    </c:extLst>
                    <c:numCache>
                      <c:formatCode>General</c:formatCode>
                      <c:ptCount val="3"/>
                      <c:pt idx="0">
                        <c:v>3202913</c:v>
                      </c:pt>
                      <c:pt idx="1">
                        <c:v>319255</c:v>
                      </c:pt>
                      <c:pt idx="2">
                        <c:v>114856</c:v>
                      </c:pt>
                    </c:numCache>
                  </c:numRef>
                </c:val>
                <c:extLst>
                  <c:ext xmlns:c16="http://schemas.microsoft.com/office/drawing/2014/chart" uri="{C3380CC4-5D6E-409C-BE32-E72D297353CC}">
                    <c16:uniqueId val="{0000000D-77E4-42AB-BCBB-F8CF53AB3F98}"/>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Blad1!$D$2</c15:sqref>
                        </c15:formulaRef>
                      </c:ext>
                    </c:extLst>
                    <c:strCache>
                      <c:ptCount val="1"/>
                      <c:pt idx="0">
                        <c:v>drystand_risk</c:v>
                      </c:pt>
                    </c:strCache>
                  </c:strRef>
                </c:tx>
                <c:dPt>
                  <c:idx val="0"/>
                  <c:bubble3D val="0"/>
                  <c:spPr>
                    <a:solidFill>
                      <a:srgbClr val="D1FF33"/>
                    </a:solidFill>
                    <a:ln w="19050">
                      <a:solidFill>
                        <a:schemeClr val="lt1"/>
                      </a:solidFill>
                    </a:ln>
                    <a:effectLst/>
                  </c:spPr>
                  <c:extLst xmlns:c15="http://schemas.microsoft.com/office/drawing/2012/chart">
                    <c:ext xmlns:c16="http://schemas.microsoft.com/office/drawing/2014/chart" uri="{C3380CC4-5D6E-409C-BE32-E72D297353CC}">
                      <c16:uniqueId val="{0000000F-77E4-42AB-BCBB-F8CF53AB3F98}"/>
                    </c:ext>
                  </c:extLst>
                </c:dPt>
                <c:dPt>
                  <c:idx val="1"/>
                  <c:bubble3D val="0"/>
                  <c:spPr>
                    <a:solidFill>
                      <a:srgbClr val="FFEC33"/>
                    </a:solidFill>
                    <a:ln w="19050">
                      <a:solidFill>
                        <a:schemeClr val="lt1"/>
                      </a:solidFill>
                    </a:ln>
                    <a:effectLst/>
                  </c:spPr>
                  <c:extLst xmlns:c15="http://schemas.microsoft.com/office/drawing/2012/chart">
                    <c:ext xmlns:c16="http://schemas.microsoft.com/office/drawing/2014/chart" uri="{C3380CC4-5D6E-409C-BE32-E72D297353CC}">
                      <c16:uniqueId val="{00000011-77E4-42AB-BCBB-F8CF53AB3F98}"/>
                    </c:ext>
                  </c:extLst>
                </c:dPt>
                <c:dPt>
                  <c:idx val="2"/>
                  <c:bubble3D val="0"/>
                  <c:spPr>
                    <a:solidFill>
                      <a:srgbClr val="FFAC33"/>
                    </a:solidFill>
                    <a:ln w="19050">
                      <a:solidFill>
                        <a:schemeClr val="lt1"/>
                      </a:solidFill>
                    </a:ln>
                    <a:effectLst/>
                  </c:spPr>
                  <c:extLst xmlns:c15="http://schemas.microsoft.com/office/drawing/2012/chart">
                    <c:ext xmlns:c16="http://schemas.microsoft.com/office/drawing/2014/chart" uri="{C3380CC4-5D6E-409C-BE32-E72D297353CC}">
                      <c16:uniqueId val="{00000013-77E4-42AB-BCBB-F8CF53AB3F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n-N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Blad1!$G$4:$G$6</c15:sqref>
                        </c15:formulaRef>
                      </c:ext>
                    </c:extLst>
                    <c:strCache>
                      <c:ptCount val="3"/>
                      <c:pt idx="0">
                        <c:v>Laag</c:v>
                      </c:pt>
                      <c:pt idx="1">
                        <c:v>Midden</c:v>
                      </c:pt>
                      <c:pt idx="2">
                        <c:v>Hoog</c:v>
                      </c:pt>
                    </c:strCache>
                  </c:strRef>
                </c:cat>
                <c:val>
                  <c:numRef>
                    <c:extLst xmlns:c15="http://schemas.microsoft.com/office/drawing/2012/chart">
                      <c:ext xmlns:c15="http://schemas.microsoft.com/office/drawing/2012/chart" uri="{02D57815-91ED-43cb-92C2-25804820EDAC}">
                        <c15:formulaRef>
                          <c15:sqref>Blad1!$D$4:$D$6</c15:sqref>
                        </c15:formulaRef>
                      </c:ext>
                    </c:extLst>
                    <c:numCache>
                      <c:formatCode>General</c:formatCode>
                      <c:ptCount val="3"/>
                      <c:pt idx="0">
                        <c:v>110261</c:v>
                      </c:pt>
                      <c:pt idx="1">
                        <c:v>199747</c:v>
                      </c:pt>
                      <c:pt idx="2">
                        <c:v>45170</c:v>
                      </c:pt>
                    </c:numCache>
                  </c:numRef>
                </c:val>
                <c:extLst xmlns:c15="http://schemas.microsoft.com/office/drawing/2012/chart">
                  <c:ext xmlns:c16="http://schemas.microsoft.com/office/drawing/2014/chart" uri="{C3380CC4-5D6E-409C-BE32-E72D297353CC}">
                    <c16:uniqueId val="{00000014-77E4-42AB-BCBB-F8CF53AB3F98}"/>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Blad1!$E$2</c15:sqref>
                        </c15:formulaRef>
                      </c:ext>
                    </c:extLst>
                    <c:strCache>
                      <c:ptCount val="1"/>
                      <c:pt idx="0">
                        <c:v>unclassified_risk</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6-77E4-42AB-BCBB-F8CF53AB3F9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8-77E4-42AB-BCBB-F8CF53AB3F9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A-77E4-42AB-BCBB-F8CF53AB3F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n-N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Blad1!$G$4:$G$6</c15:sqref>
                        </c15:formulaRef>
                      </c:ext>
                    </c:extLst>
                    <c:strCache>
                      <c:ptCount val="3"/>
                      <c:pt idx="0">
                        <c:v>Laag</c:v>
                      </c:pt>
                      <c:pt idx="1">
                        <c:v>Midden</c:v>
                      </c:pt>
                      <c:pt idx="2">
                        <c:v>Hoog</c:v>
                      </c:pt>
                    </c:strCache>
                  </c:strRef>
                </c:cat>
                <c:val>
                  <c:numRef>
                    <c:extLst xmlns:c15="http://schemas.microsoft.com/office/drawing/2012/chart">
                      <c:ext xmlns:c15="http://schemas.microsoft.com/office/drawing/2012/chart" uri="{02D57815-91ED-43cb-92C2-25804820EDAC}">
                        <c15:formulaRef>
                          <c15:sqref>Blad1!$E$4:$E$6</c15:sqref>
                        </c15:formulaRef>
                      </c:ext>
                    </c:extLst>
                    <c:numCache>
                      <c:formatCode>General</c:formatCode>
                      <c:ptCount val="3"/>
                      <c:pt idx="0">
                        <c:v>26298</c:v>
                      </c:pt>
                      <c:pt idx="1">
                        <c:v>7508</c:v>
                      </c:pt>
                      <c:pt idx="2">
                        <c:v>3728</c:v>
                      </c:pt>
                    </c:numCache>
                  </c:numRef>
                </c:val>
                <c:extLst xmlns:c15="http://schemas.microsoft.com/office/drawing/2012/chart">
                  <c:ext xmlns:c16="http://schemas.microsoft.com/office/drawing/2014/chart" uri="{C3380CC4-5D6E-409C-BE32-E72D297353CC}">
                    <c16:uniqueId val="{0000001B-77E4-42AB-BCBB-F8CF53AB3F98}"/>
                  </c:ext>
                </c:extLst>
              </c15:ser>
            </c15:filteredPieSeries>
          </c:ext>
        </c:extLst>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400" b="1" err="1">
                <a:solidFill>
                  <a:schemeClr val="tx1">
                    <a:lumMod val="75000"/>
                  </a:schemeClr>
                </a:solidFill>
              </a:rPr>
              <a:t>Optrekkend</a:t>
            </a:r>
            <a:r>
              <a:rPr lang="en-US" sz="2400" b="1">
                <a:solidFill>
                  <a:schemeClr val="tx1">
                    <a:lumMod val="75000"/>
                  </a:schemeClr>
                </a:solidFill>
              </a:rPr>
              <a:t> </a:t>
            </a:r>
            <a:r>
              <a:rPr lang="en-US" sz="2400" b="1" err="1">
                <a:solidFill>
                  <a:schemeClr val="tx1">
                    <a:lumMod val="75000"/>
                  </a:schemeClr>
                </a:solidFill>
              </a:rPr>
              <a:t>vocht</a:t>
            </a:r>
            <a:r>
              <a:rPr lang="en-US" sz="2400" b="1">
                <a:solidFill>
                  <a:schemeClr val="tx1">
                    <a:lumMod val="75000"/>
                  </a:schemeClr>
                </a:solidFill>
              </a:rPr>
              <a:t> en </a:t>
            </a:r>
            <a:r>
              <a:rPr lang="en-US" sz="2400" b="1" err="1">
                <a:solidFill>
                  <a:schemeClr val="tx1">
                    <a:lumMod val="75000"/>
                  </a:schemeClr>
                </a:solidFill>
              </a:rPr>
              <a:t>verschilzakking</a:t>
            </a:r>
            <a:r>
              <a:rPr lang="en-US" sz="2400" b="1">
                <a:solidFill>
                  <a:schemeClr val="tx1">
                    <a:lumMod val="75000"/>
                  </a:schemeClr>
                </a:solidFill>
              </a:rPr>
              <a:t> </a:t>
            </a:r>
            <a:r>
              <a:rPr lang="en-US" sz="2400" b="1" err="1">
                <a:solidFill>
                  <a:schemeClr val="tx1">
                    <a:lumMod val="75000"/>
                  </a:schemeClr>
                </a:solidFill>
              </a:rPr>
              <a:t>bij</a:t>
            </a:r>
            <a:r>
              <a:rPr lang="en-US" sz="2400" b="1">
                <a:solidFill>
                  <a:schemeClr val="tx1">
                    <a:lumMod val="75000"/>
                  </a:schemeClr>
                </a:solidFill>
              </a:rPr>
              <a:t> </a:t>
            </a:r>
            <a:r>
              <a:rPr lang="en-US" sz="2400" b="1" err="1">
                <a:solidFill>
                  <a:schemeClr val="tx1">
                    <a:lumMod val="75000"/>
                  </a:schemeClr>
                </a:solidFill>
              </a:rPr>
              <a:t>panden</a:t>
            </a:r>
            <a:r>
              <a:rPr lang="en-US" sz="2400" b="1">
                <a:solidFill>
                  <a:schemeClr val="tx1">
                    <a:lumMod val="75000"/>
                  </a:schemeClr>
                </a:solidFill>
              </a:rPr>
              <a:t> met </a:t>
            </a:r>
            <a:r>
              <a:rPr lang="en-US" sz="2400" b="1" err="1">
                <a:solidFill>
                  <a:schemeClr val="tx1">
                    <a:lumMod val="75000"/>
                  </a:schemeClr>
                </a:solidFill>
              </a:rPr>
              <a:t>ondiepe</a:t>
            </a:r>
            <a:r>
              <a:rPr lang="en-US" sz="2400" b="1">
                <a:solidFill>
                  <a:schemeClr val="tx1">
                    <a:lumMod val="75000"/>
                  </a:schemeClr>
                </a:solidFill>
              </a:rPr>
              <a:t> funderingen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Blad1!$I$2</c:f>
              <c:strCache>
                <c:ptCount val="1"/>
                <c:pt idx="0">
                  <c:v>Optrekkendvocht en verschilzakking bij ondiepe funderingen</c:v>
                </c:pt>
              </c:strCache>
            </c:strRef>
          </c:tx>
          <c:dPt>
            <c:idx val="0"/>
            <c:bubble3D val="0"/>
            <c:spPr>
              <a:solidFill>
                <a:srgbClr val="D1FF33"/>
              </a:solidFill>
              <a:ln w="19050">
                <a:solidFill>
                  <a:schemeClr val="lt1"/>
                </a:solidFill>
              </a:ln>
              <a:effectLst/>
            </c:spPr>
            <c:extLst>
              <c:ext xmlns:c16="http://schemas.microsoft.com/office/drawing/2014/chart" uri="{C3380CC4-5D6E-409C-BE32-E72D297353CC}">
                <c16:uniqueId val="{00000001-3586-4AA6-8650-440D1517BD3A}"/>
              </c:ext>
            </c:extLst>
          </c:dPt>
          <c:dPt>
            <c:idx val="1"/>
            <c:bubble3D val="0"/>
            <c:spPr>
              <a:solidFill>
                <a:srgbClr val="FFAC33"/>
              </a:solidFill>
              <a:ln w="19050">
                <a:solidFill>
                  <a:schemeClr val="lt1"/>
                </a:solidFill>
              </a:ln>
              <a:effectLst/>
            </c:spPr>
            <c:extLst>
              <c:ext xmlns:c16="http://schemas.microsoft.com/office/drawing/2014/chart" uri="{C3380CC4-5D6E-409C-BE32-E72D297353CC}">
                <c16:uniqueId val="{00000003-3586-4AA6-8650-440D1517BD3A}"/>
              </c:ext>
            </c:extLst>
          </c:dPt>
          <c:dPt>
            <c:idx val="2"/>
            <c:bubble3D val="0"/>
            <c:spPr>
              <a:solidFill>
                <a:srgbClr val="FF5533"/>
              </a:solidFill>
              <a:ln w="19050">
                <a:solidFill>
                  <a:schemeClr val="lt1"/>
                </a:solidFill>
              </a:ln>
              <a:effectLst/>
            </c:spPr>
            <c:extLst>
              <c:ext xmlns:c16="http://schemas.microsoft.com/office/drawing/2014/chart" uri="{C3380CC4-5D6E-409C-BE32-E72D297353CC}">
                <c16:uniqueId val="{00000005-3586-4AA6-8650-440D1517BD3A}"/>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65000"/>
                        <a:lumOff val="35000"/>
                      </a:schemeClr>
                    </a:solidFill>
                    <a:latin typeface="+mn-lt"/>
                    <a:ea typeface="+mn-ea"/>
                    <a:cs typeface="+mn-cs"/>
                  </a:defRPr>
                </a:pPr>
                <a:endParaRPr lang="en-NL"/>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Blad1!$G$4:$G$6</c:f>
              <c:strCache>
                <c:ptCount val="3"/>
                <c:pt idx="0">
                  <c:v>Laag</c:v>
                </c:pt>
                <c:pt idx="1">
                  <c:v>Midden</c:v>
                </c:pt>
                <c:pt idx="2">
                  <c:v>Hoog</c:v>
                </c:pt>
              </c:strCache>
              <c:extLst/>
            </c:strRef>
          </c:cat>
          <c:val>
            <c:numRef>
              <c:f>Blad1!$I$4:$I$6</c:f>
              <c:numCache>
                <c:formatCode>General</c:formatCode>
                <c:ptCount val="3"/>
                <c:pt idx="0">
                  <c:v>3202913</c:v>
                </c:pt>
                <c:pt idx="1">
                  <c:v>319255</c:v>
                </c:pt>
                <c:pt idx="2">
                  <c:v>115573</c:v>
                </c:pt>
              </c:numCache>
              <c:extLst/>
            </c:numRef>
          </c:val>
          <c:extLst>
            <c:ext xmlns:c16="http://schemas.microsoft.com/office/drawing/2014/chart" uri="{C3380CC4-5D6E-409C-BE32-E72D297353CC}">
              <c16:uniqueId val="{00000006-3586-4AA6-8650-440D1517BD3A}"/>
            </c:ext>
          </c:extLst>
        </c:ser>
        <c:dLbls>
          <c:dLblPos val="inEnd"/>
          <c:showLegendKey val="0"/>
          <c:showVal val="0"/>
          <c:showCatName val="0"/>
          <c:showSerName val="0"/>
          <c:showPercent val="1"/>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Blad1!$C$2</c15:sqref>
                        </c15:formulaRef>
                      </c:ext>
                    </c:extLst>
                    <c:strCache>
                      <c:ptCount val="1"/>
                      <c:pt idx="0">
                        <c:v>dewatering_depth_risk</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8-3586-4AA6-8650-440D1517BD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3586-4AA6-8650-440D1517BD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3586-4AA6-8650-440D1517BD3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n-N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Blad1!$G$4:$G$6</c15:sqref>
                        </c15:formulaRef>
                      </c:ext>
                    </c:extLst>
                    <c:strCache>
                      <c:ptCount val="3"/>
                      <c:pt idx="0">
                        <c:v>Laag</c:v>
                      </c:pt>
                      <c:pt idx="1">
                        <c:v>Midden</c:v>
                      </c:pt>
                      <c:pt idx="2">
                        <c:v>Hoog</c:v>
                      </c:pt>
                    </c:strCache>
                  </c:strRef>
                </c:cat>
                <c:val>
                  <c:numRef>
                    <c:extLst>
                      <c:ext uri="{02D57815-91ED-43cb-92C2-25804820EDAC}">
                        <c15:formulaRef>
                          <c15:sqref>Blad1!$C$3:$C$5</c15:sqref>
                        </c15:formulaRef>
                      </c:ext>
                    </c:extLst>
                    <c:numCache>
                      <c:formatCode>General</c:formatCode>
                      <c:ptCount val="3"/>
                      <c:pt idx="0">
                        <c:v>2427320</c:v>
                      </c:pt>
                      <c:pt idx="1">
                        <c:v>3202913</c:v>
                      </c:pt>
                      <c:pt idx="2">
                        <c:v>319255</c:v>
                      </c:pt>
                    </c:numCache>
                  </c:numRef>
                </c:val>
                <c:extLst>
                  <c:ext xmlns:c16="http://schemas.microsoft.com/office/drawing/2014/chart" uri="{C3380CC4-5D6E-409C-BE32-E72D297353CC}">
                    <c16:uniqueId val="{0000000D-3586-4AA6-8650-440D1517BD3A}"/>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Blad1!$D$2</c15:sqref>
                        </c15:formulaRef>
                      </c:ext>
                    </c:extLst>
                    <c:strCache>
                      <c:ptCount val="1"/>
                      <c:pt idx="0">
                        <c:v>drystand_risk</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0F-3586-4AA6-8650-440D1517BD3A}"/>
                    </c:ext>
                  </c:extLst>
                </c:dPt>
                <c:dPt>
                  <c:idx val="1"/>
                  <c:bubble3D val="0"/>
                  <c:spPr>
                    <a:solidFill>
                      <a:srgbClr val="D1FF33"/>
                    </a:solidFill>
                    <a:ln w="19050">
                      <a:solidFill>
                        <a:schemeClr val="lt1"/>
                      </a:solidFill>
                    </a:ln>
                    <a:effectLst/>
                  </c:spPr>
                  <c:extLst xmlns:c15="http://schemas.microsoft.com/office/drawing/2012/chart">
                    <c:ext xmlns:c16="http://schemas.microsoft.com/office/drawing/2014/chart" uri="{C3380CC4-5D6E-409C-BE32-E72D297353CC}">
                      <c16:uniqueId val="{00000011-3586-4AA6-8650-440D1517BD3A}"/>
                    </c:ext>
                  </c:extLst>
                </c:dPt>
                <c:dPt>
                  <c:idx val="2"/>
                  <c:bubble3D val="0"/>
                  <c:spPr>
                    <a:solidFill>
                      <a:srgbClr val="FFEC33"/>
                    </a:solidFill>
                    <a:ln w="19050">
                      <a:solidFill>
                        <a:schemeClr val="lt1"/>
                      </a:solidFill>
                    </a:ln>
                    <a:effectLst/>
                  </c:spPr>
                  <c:extLst xmlns:c15="http://schemas.microsoft.com/office/drawing/2012/chart">
                    <c:ext xmlns:c16="http://schemas.microsoft.com/office/drawing/2014/chart" uri="{C3380CC4-5D6E-409C-BE32-E72D297353CC}">
                      <c16:uniqueId val="{00000013-3586-4AA6-8650-440D1517BD3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n-N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Blad1!$G$4:$G$6</c15:sqref>
                        </c15:formulaRef>
                      </c:ext>
                    </c:extLst>
                    <c:strCache>
                      <c:ptCount val="3"/>
                      <c:pt idx="0">
                        <c:v>Laag</c:v>
                      </c:pt>
                      <c:pt idx="1">
                        <c:v>Midden</c:v>
                      </c:pt>
                      <c:pt idx="2">
                        <c:v>Hoog</c:v>
                      </c:pt>
                    </c:strCache>
                  </c:strRef>
                </c:cat>
                <c:val>
                  <c:numRef>
                    <c:extLst xmlns:c15="http://schemas.microsoft.com/office/drawing/2012/chart">
                      <c:ext xmlns:c15="http://schemas.microsoft.com/office/drawing/2012/chart" uri="{02D57815-91ED-43cb-92C2-25804820EDAC}">
                        <c15:formulaRef>
                          <c15:sqref>Blad1!$D$3:$D$5</c15:sqref>
                        </c15:formulaRef>
                      </c:ext>
                    </c:extLst>
                    <c:numCache>
                      <c:formatCode>General</c:formatCode>
                      <c:ptCount val="3"/>
                      <c:pt idx="0">
                        <c:v>2427310</c:v>
                      </c:pt>
                      <c:pt idx="1">
                        <c:v>110261</c:v>
                      </c:pt>
                      <c:pt idx="2">
                        <c:v>199747</c:v>
                      </c:pt>
                    </c:numCache>
                  </c:numRef>
                </c:val>
                <c:extLst xmlns:c15="http://schemas.microsoft.com/office/drawing/2012/chart">
                  <c:ext xmlns:c16="http://schemas.microsoft.com/office/drawing/2014/chart" uri="{C3380CC4-5D6E-409C-BE32-E72D297353CC}">
                    <c16:uniqueId val="{00000014-3586-4AA6-8650-440D1517BD3A}"/>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Blad1!$E$2</c15:sqref>
                        </c15:formulaRef>
                      </c:ext>
                    </c:extLst>
                    <c:strCache>
                      <c:ptCount val="1"/>
                      <c:pt idx="0">
                        <c:v>unclassified_risk</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6-3586-4AA6-8650-440D1517BD3A}"/>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8-3586-4AA6-8650-440D1517BD3A}"/>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A-3586-4AA6-8650-440D1517BD3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n-N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Blad1!$G$4:$G$6</c15:sqref>
                        </c15:formulaRef>
                      </c:ext>
                    </c:extLst>
                    <c:strCache>
                      <c:ptCount val="3"/>
                      <c:pt idx="0">
                        <c:v>Laag</c:v>
                      </c:pt>
                      <c:pt idx="1">
                        <c:v>Midden</c:v>
                      </c:pt>
                      <c:pt idx="2">
                        <c:v>Hoog</c:v>
                      </c:pt>
                    </c:strCache>
                  </c:strRef>
                </c:cat>
                <c:val>
                  <c:numRef>
                    <c:extLst xmlns:c15="http://schemas.microsoft.com/office/drawing/2012/chart">
                      <c:ext xmlns:c15="http://schemas.microsoft.com/office/drawing/2012/chart" uri="{02D57815-91ED-43cb-92C2-25804820EDAC}">
                        <c15:formulaRef>
                          <c15:sqref>Blad1!$E$3:$E$5</c15:sqref>
                        </c15:formulaRef>
                      </c:ext>
                    </c:extLst>
                    <c:numCache>
                      <c:formatCode>General</c:formatCode>
                      <c:ptCount val="3"/>
                      <c:pt idx="0">
                        <c:v>10698</c:v>
                      </c:pt>
                      <c:pt idx="1">
                        <c:v>26298</c:v>
                      </c:pt>
                      <c:pt idx="2">
                        <c:v>7508</c:v>
                      </c:pt>
                    </c:numCache>
                  </c:numRef>
                </c:val>
                <c:extLst xmlns:c15="http://schemas.microsoft.com/office/drawing/2012/chart">
                  <c:ext xmlns:c16="http://schemas.microsoft.com/office/drawing/2014/chart" uri="{C3380CC4-5D6E-409C-BE32-E72D297353CC}">
                    <c16:uniqueId val="{0000001B-3586-4AA6-8650-440D1517BD3A}"/>
                  </c:ext>
                </c:extLst>
              </c15:ser>
            </c15:filteredPieSeries>
          </c:ext>
        </c:extLst>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42818" cy="344488"/>
          </a:xfrm>
          <a:prstGeom prst="rect">
            <a:avLst/>
          </a:prstGeom>
        </p:spPr>
        <p:txBody>
          <a:bodyPr vert="horz" lIns="96634" tIns="48317" rIns="96634" bIns="48317" rtlCol="0"/>
          <a:lstStyle>
            <a:lvl1pPr algn="l">
              <a:defRPr sz="1300"/>
            </a:lvl1pPr>
          </a:lstStyle>
          <a:p>
            <a:endParaRPr lang="nl-NL"/>
          </a:p>
        </p:txBody>
      </p:sp>
      <p:sp>
        <p:nvSpPr>
          <p:cNvPr id="3" name="Tijdelijke aanduiding voor datum 2"/>
          <p:cNvSpPr>
            <a:spLocks noGrp="1"/>
          </p:cNvSpPr>
          <p:nvPr>
            <p:ph type="dt" idx="1"/>
          </p:nvPr>
        </p:nvSpPr>
        <p:spPr>
          <a:xfrm>
            <a:off x="5676751" y="0"/>
            <a:ext cx="4342818" cy="344488"/>
          </a:xfrm>
          <a:prstGeom prst="rect">
            <a:avLst/>
          </a:prstGeom>
        </p:spPr>
        <p:txBody>
          <a:bodyPr vert="horz" lIns="96634" tIns="48317" rIns="96634" bIns="48317" rtlCol="0"/>
          <a:lstStyle>
            <a:lvl1pPr algn="r">
              <a:defRPr sz="1300"/>
            </a:lvl1pPr>
          </a:lstStyle>
          <a:p>
            <a:fld id="{C3A64B17-DC1D-4DCF-943E-BBCE4057F30A}" type="datetimeFigureOut">
              <a:rPr lang="nl-NL" smtClean="0"/>
              <a:t>2-4-2026</a:t>
            </a:fld>
            <a:endParaRPr lang="nl-NL"/>
          </a:p>
        </p:txBody>
      </p:sp>
      <p:sp>
        <p:nvSpPr>
          <p:cNvPr id="4" name="Tijdelijke aanduiding voor dia-afbeelding 3"/>
          <p:cNvSpPr>
            <a:spLocks noGrp="1" noRot="1" noChangeAspect="1"/>
          </p:cNvSpPr>
          <p:nvPr>
            <p:ph type="sldImg" idx="2"/>
          </p:nvPr>
        </p:nvSpPr>
        <p:spPr>
          <a:xfrm>
            <a:off x="2713038" y="515938"/>
            <a:ext cx="4595812" cy="2584450"/>
          </a:xfrm>
          <a:prstGeom prst="rect">
            <a:avLst/>
          </a:prstGeom>
          <a:noFill/>
          <a:ln w="12700">
            <a:solidFill>
              <a:prstClr val="black"/>
            </a:solidFill>
          </a:ln>
        </p:spPr>
        <p:txBody>
          <a:bodyPr vert="horz" lIns="96634" tIns="48317" rIns="96634" bIns="48317" rtlCol="0" anchor="ctr"/>
          <a:lstStyle/>
          <a:p>
            <a:endParaRPr lang="nl-NL"/>
          </a:p>
        </p:txBody>
      </p:sp>
      <p:sp>
        <p:nvSpPr>
          <p:cNvPr id="5" name="Tijdelijke aanduiding voor notities 4"/>
          <p:cNvSpPr>
            <a:spLocks noGrp="1"/>
          </p:cNvSpPr>
          <p:nvPr>
            <p:ph type="body" sz="quarter" idx="3"/>
          </p:nvPr>
        </p:nvSpPr>
        <p:spPr>
          <a:xfrm>
            <a:off x="1002189" y="3272631"/>
            <a:ext cx="8017510" cy="3100388"/>
          </a:xfrm>
          <a:prstGeom prst="rect">
            <a:avLst/>
          </a:prstGeom>
        </p:spPr>
        <p:txBody>
          <a:bodyPr vert="horz" lIns="96634" tIns="48317" rIns="96634" bIns="48317"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44067"/>
            <a:ext cx="4342818" cy="344488"/>
          </a:xfrm>
          <a:prstGeom prst="rect">
            <a:avLst/>
          </a:prstGeom>
        </p:spPr>
        <p:txBody>
          <a:bodyPr vert="horz" lIns="96634" tIns="48317" rIns="96634" bIns="48317"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5676751" y="6544067"/>
            <a:ext cx="4342818" cy="344488"/>
          </a:xfrm>
          <a:prstGeom prst="rect">
            <a:avLst/>
          </a:prstGeom>
        </p:spPr>
        <p:txBody>
          <a:bodyPr vert="horz" lIns="96634" tIns="48317" rIns="96634" bIns="48317" rtlCol="0" anchor="b"/>
          <a:lstStyle>
            <a:lvl1pPr algn="r">
              <a:defRPr sz="1300"/>
            </a:lvl1pPr>
          </a:lstStyle>
          <a:p>
            <a:fld id="{A34261BF-C300-4FD4-B4BC-CBC120B2BFB5}" type="slidenum">
              <a:rPr lang="nl-NL" smtClean="0"/>
              <a:t>‹nr.›</a:t>
            </a:fld>
            <a:endParaRPr lang="nl-NL"/>
          </a:p>
        </p:txBody>
      </p:sp>
    </p:spTree>
    <p:extLst>
      <p:ext uri="{BB962C8B-B14F-4D97-AF65-F5344CB8AC3E}">
        <p14:creationId xmlns:p14="http://schemas.microsoft.com/office/powerpoint/2010/main" val="423335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9C1FF-EE95-38EE-74CD-5503AECC137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2533A7A-CA3E-7D6C-70AE-B613D93FE6B5}"/>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DCDD8FC8-CBD0-3090-8969-22A4DC37C194}"/>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717C13E2-CA21-C343-2339-7B4B222466A7}"/>
              </a:ext>
            </a:extLst>
          </p:cNvPr>
          <p:cNvSpPr>
            <a:spLocks noGrp="1"/>
          </p:cNvSpPr>
          <p:nvPr>
            <p:ph type="sldNum" sz="quarter" idx="5"/>
          </p:nvPr>
        </p:nvSpPr>
        <p:spPr/>
        <p:txBody>
          <a:bodyPr/>
          <a:lstStyle/>
          <a:p>
            <a:fld id="{A34261BF-C300-4FD4-B4BC-CBC120B2BFB5}" type="slidenum">
              <a:rPr lang="nl-NL" smtClean="0"/>
              <a:t>3</a:t>
            </a:fld>
            <a:endParaRPr lang="nl-NL"/>
          </a:p>
        </p:txBody>
      </p:sp>
    </p:spTree>
    <p:extLst>
      <p:ext uri="{BB962C8B-B14F-4D97-AF65-F5344CB8AC3E}">
        <p14:creationId xmlns:p14="http://schemas.microsoft.com/office/powerpoint/2010/main" val="1963733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C730D-76CD-EEE7-3578-5AB6CF1750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516D8C-FDD6-97C7-E82A-475A92BB0FEB}"/>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0A8CC031-FA55-C087-A786-DE465A510B0F}"/>
              </a:ext>
            </a:extLst>
          </p:cNvPr>
          <p:cNvSpPr>
            <a:spLocks noGrp="1"/>
          </p:cNvSpPr>
          <p:nvPr>
            <p:ph type="body" idx="1"/>
          </p:nvPr>
        </p:nvSpPr>
        <p:spPr/>
        <p:txBody>
          <a:bodyPr/>
          <a:lstStyle/>
          <a:p>
            <a:endParaRPr lang="en-US"/>
          </a:p>
        </p:txBody>
      </p:sp>
      <p:sp>
        <p:nvSpPr>
          <p:cNvPr id="4" name="Tijdelijke aanduiding voor dianummer 3">
            <a:extLst>
              <a:ext uri="{FF2B5EF4-FFF2-40B4-BE49-F238E27FC236}">
                <a16:creationId xmlns:a16="http://schemas.microsoft.com/office/drawing/2014/main" id="{8014F4E8-D670-AD97-FDE2-C45E12CD4DFD}"/>
              </a:ext>
            </a:extLst>
          </p:cNvPr>
          <p:cNvSpPr>
            <a:spLocks noGrp="1"/>
          </p:cNvSpPr>
          <p:nvPr>
            <p:ph type="sldNum" sz="quarter" idx="5"/>
          </p:nvPr>
        </p:nvSpPr>
        <p:spPr/>
        <p:txBody>
          <a:bodyPr/>
          <a:lstStyle/>
          <a:p>
            <a:fld id="{FF91A6B4-8E6A-4F1B-88FD-EA02078E6B47}" type="slidenum">
              <a:rPr lang="en-US" smtClean="0"/>
              <a:t>12</a:t>
            </a:fld>
            <a:endParaRPr lang="en-US"/>
          </a:p>
        </p:txBody>
      </p:sp>
    </p:spTree>
    <p:extLst>
      <p:ext uri="{BB962C8B-B14F-4D97-AF65-F5344CB8AC3E}">
        <p14:creationId xmlns:p14="http://schemas.microsoft.com/office/powerpoint/2010/main" val="1158446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757C9-4AC5-8B52-283C-0BF4783DBA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A5885E0-D36D-84B1-4871-6731261947BE}"/>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16C89C0D-5C24-A09B-1C51-C5F0CC98053C}"/>
              </a:ext>
            </a:extLst>
          </p:cNvPr>
          <p:cNvSpPr>
            <a:spLocks noGrp="1"/>
          </p:cNvSpPr>
          <p:nvPr>
            <p:ph type="body" idx="1"/>
          </p:nvPr>
        </p:nvSpPr>
        <p:spPr/>
        <p:txBody>
          <a:bodyPr/>
          <a:lstStyle/>
          <a:p>
            <a:endParaRPr lang="en-US"/>
          </a:p>
        </p:txBody>
      </p:sp>
      <p:sp>
        <p:nvSpPr>
          <p:cNvPr id="4" name="Tijdelijke aanduiding voor dianummer 3">
            <a:extLst>
              <a:ext uri="{FF2B5EF4-FFF2-40B4-BE49-F238E27FC236}">
                <a16:creationId xmlns:a16="http://schemas.microsoft.com/office/drawing/2014/main" id="{1EE4E696-31D7-5FCB-8F48-3A3AB63F5E40}"/>
              </a:ext>
            </a:extLst>
          </p:cNvPr>
          <p:cNvSpPr>
            <a:spLocks noGrp="1"/>
          </p:cNvSpPr>
          <p:nvPr>
            <p:ph type="sldNum" sz="quarter" idx="5"/>
          </p:nvPr>
        </p:nvSpPr>
        <p:spPr/>
        <p:txBody>
          <a:bodyPr/>
          <a:lstStyle/>
          <a:p>
            <a:fld id="{FF91A6B4-8E6A-4F1B-88FD-EA02078E6B47}" type="slidenum">
              <a:rPr lang="en-US" smtClean="0"/>
              <a:t>13</a:t>
            </a:fld>
            <a:endParaRPr lang="en-US"/>
          </a:p>
        </p:txBody>
      </p:sp>
    </p:spTree>
    <p:extLst>
      <p:ext uri="{BB962C8B-B14F-4D97-AF65-F5344CB8AC3E}">
        <p14:creationId xmlns:p14="http://schemas.microsoft.com/office/powerpoint/2010/main" val="3561952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3CB08-BD02-46A5-6D61-A03C1C1244F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93EFAE-FC34-3F27-99BF-A18013CE008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A2F162BD-1DDB-A248-8AA4-51D5C7E56135}"/>
              </a:ext>
            </a:extLst>
          </p:cNvPr>
          <p:cNvSpPr>
            <a:spLocks noGrp="1"/>
          </p:cNvSpPr>
          <p:nvPr>
            <p:ph type="body" idx="1"/>
          </p:nvPr>
        </p:nvSpPr>
        <p:spPr/>
        <p:txBody>
          <a:bodyPr/>
          <a:lstStyle/>
          <a:p>
            <a:endParaRPr lang="en-US"/>
          </a:p>
        </p:txBody>
      </p:sp>
      <p:sp>
        <p:nvSpPr>
          <p:cNvPr id="4" name="Tijdelijke aanduiding voor dianummer 3">
            <a:extLst>
              <a:ext uri="{FF2B5EF4-FFF2-40B4-BE49-F238E27FC236}">
                <a16:creationId xmlns:a16="http://schemas.microsoft.com/office/drawing/2014/main" id="{1B4A0DB5-E68E-7DD1-2553-B5405B6DD24B}"/>
              </a:ext>
            </a:extLst>
          </p:cNvPr>
          <p:cNvSpPr>
            <a:spLocks noGrp="1"/>
          </p:cNvSpPr>
          <p:nvPr>
            <p:ph type="sldNum" sz="quarter" idx="5"/>
          </p:nvPr>
        </p:nvSpPr>
        <p:spPr/>
        <p:txBody>
          <a:bodyPr/>
          <a:lstStyle/>
          <a:p>
            <a:fld id="{FF91A6B4-8E6A-4F1B-88FD-EA02078E6B47}" type="slidenum">
              <a:rPr lang="en-US" smtClean="0"/>
              <a:t>14</a:t>
            </a:fld>
            <a:endParaRPr lang="en-US"/>
          </a:p>
        </p:txBody>
      </p:sp>
    </p:spTree>
    <p:extLst>
      <p:ext uri="{BB962C8B-B14F-4D97-AF65-F5344CB8AC3E}">
        <p14:creationId xmlns:p14="http://schemas.microsoft.com/office/powerpoint/2010/main" val="242251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6E0B5-FCD2-0423-6D71-FB56A1D284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818F60-BFDD-1B8A-F121-12D9A04892FA}"/>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27519C1F-CD52-5CC8-6D38-2296BFC9E345}"/>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C9BB6855-C4D9-D3D1-DA28-99176D001A06}"/>
              </a:ext>
            </a:extLst>
          </p:cNvPr>
          <p:cNvSpPr>
            <a:spLocks noGrp="1"/>
          </p:cNvSpPr>
          <p:nvPr>
            <p:ph type="sldNum" sz="quarter" idx="5"/>
          </p:nvPr>
        </p:nvSpPr>
        <p:spPr/>
        <p:txBody>
          <a:bodyPr/>
          <a:lstStyle/>
          <a:p>
            <a:fld id="{A34261BF-C300-4FD4-B4BC-CBC120B2BFB5}" type="slidenum">
              <a:rPr lang="nl-NL" smtClean="0"/>
              <a:t>15</a:t>
            </a:fld>
            <a:endParaRPr lang="nl-NL"/>
          </a:p>
        </p:txBody>
      </p:sp>
    </p:spTree>
    <p:extLst>
      <p:ext uri="{BB962C8B-B14F-4D97-AF65-F5344CB8AC3E}">
        <p14:creationId xmlns:p14="http://schemas.microsoft.com/office/powerpoint/2010/main" val="3033686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8DB37-A90A-A692-CF79-5BB1588E40F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EE5EC24-D9C8-F19A-7223-A9A4B59EF05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FEDF948F-211F-3844-F8AF-6D8A62C155CD}"/>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9AD67382-02C6-A0BD-C683-9303F9CA9D73}"/>
              </a:ext>
            </a:extLst>
          </p:cNvPr>
          <p:cNvSpPr>
            <a:spLocks noGrp="1"/>
          </p:cNvSpPr>
          <p:nvPr>
            <p:ph type="sldNum" sz="quarter" idx="5"/>
          </p:nvPr>
        </p:nvSpPr>
        <p:spPr/>
        <p:txBody>
          <a:bodyPr/>
          <a:lstStyle/>
          <a:p>
            <a:fld id="{A34261BF-C300-4FD4-B4BC-CBC120B2BFB5}" type="slidenum">
              <a:rPr lang="nl-NL" smtClean="0"/>
              <a:t>17</a:t>
            </a:fld>
            <a:endParaRPr lang="nl-NL"/>
          </a:p>
        </p:txBody>
      </p:sp>
    </p:spTree>
    <p:extLst>
      <p:ext uri="{BB962C8B-B14F-4D97-AF65-F5344CB8AC3E}">
        <p14:creationId xmlns:p14="http://schemas.microsoft.com/office/powerpoint/2010/main" val="1126716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979F4-6828-AC98-844D-BC3A4128631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797115D-D8F5-2BF9-B62A-F106706E035D}"/>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95EA8E7E-D0F0-4F58-D935-FA56227BADAB}"/>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026CB273-AEF4-6711-0E90-01E029D3A063}"/>
              </a:ext>
            </a:extLst>
          </p:cNvPr>
          <p:cNvSpPr>
            <a:spLocks noGrp="1"/>
          </p:cNvSpPr>
          <p:nvPr>
            <p:ph type="sldNum" sz="quarter" idx="5"/>
          </p:nvPr>
        </p:nvSpPr>
        <p:spPr/>
        <p:txBody>
          <a:bodyPr/>
          <a:lstStyle/>
          <a:p>
            <a:fld id="{A34261BF-C300-4FD4-B4BC-CBC120B2BFB5}" type="slidenum">
              <a:rPr lang="nl-NL" smtClean="0"/>
              <a:t>19</a:t>
            </a:fld>
            <a:endParaRPr lang="nl-NL"/>
          </a:p>
        </p:txBody>
      </p:sp>
    </p:spTree>
    <p:extLst>
      <p:ext uri="{BB962C8B-B14F-4D97-AF65-F5344CB8AC3E}">
        <p14:creationId xmlns:p14="http://schemas.microsoft.com/office/powerpoint/2010/main" val="1608953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fld id="{FF91A6B4-8E6A-4F1B-88FD-EA02078E6B47}" type="slidenum">
              <a:rPr lang="en-US" smtClean="0"/>
              <a:t>20</a:t>
            </a:fld>
            <a:endParaRPr lang="en-US"/>
          </a:p>
        </p:txBody>
      </p:sp>
    </p:spTree>
    <p:extLst>
      <p:ext uri="{BB962C8B-B14F-4D97-AF65-F5344CB8AC3E}">
        <p14:creationId xmlns:p14="http://schemas.microsoft.com/office/powerpoint/2010/main" val="247208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9575CA51-CEBB-44AF-A5A5-4736918A5B3A}" type="slidenum">
              <a:rPr lang="nl-NL" smtClean="0"/>
              <a:t>23</a:t>
            </a:fld>
            <a:endParaRPr lang="nl-NL"/>
          </a:p>
        </p:txBody>
      </p:sp>
    </p:spTree>
    <p:extLst>
      <p:ext uri="{BB962C8B-B14F-4D97-AF65-F5344CB8AC3E}">
        <p14:creationId xmlns:p14="http://schemas.microsoft.com/office/powerpoint/2010/main" val="4002837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24</a:t>
            </a:fld>
            <a:endParaRPr lang="nl-NL"/>
          </a:p>
        </p:txBody>
      </p:sp>
    </p:spTree>
    <p:extLst>
      <p:ext uri="{BB962C8B-B14F-4D97-AF65-F5344CB8AC3E}">
        <p14:creationId xmlns:p14="http://schemas.microsoft.com/office/powerpoint/2010/main" val="306313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04C17D2-300C-49AF-AD7F-568050CD5C31}" type="slidenum">
              <a:rPr lang="nl-NL" smtClean="0"/>
              <a:t>25</a:t>
            </a:fld>
            <a:endParaRPr lang="nl-NL"/>
          </a:p>
        </p:txBody>
      </p:sp>
    </p:spTree>
    <p:extLst>
      <p:ext uri="{BB962C8B-B14F-4D97-AF65-F5344CB8AC3E}">
        <p14:creationId xmlns:p14="http://schemas.microsoft.com/office/powerpoint/2010/main" val="416745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8B1AE-727F-CE62-1556-69620699B1D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2606EB0-5A91-FBC6-5B0A-41975D12A6BB}"/>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7FDBB5FA-390D-9A15-B2AE-16BFC8B39A7A}"/>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5B20DBBE-BAD6-1D65-9868-FE874B7D92A2}"/>
              </a:ext>
            </a:extLst>
          </p:cNvPr>
          <p:cNvSpPr>
            <a:spLocks noGrp="1"/>
          </p:cNvSpPr>
          <p:nvPr>
            <p:ph type="sldNum" sz="quarter" idx="5"/>
          </p:nvPr>
        </p:nvSpPr>
        <p:spPr/>
        <p:txBody>
          <a:bodyPr/>
          <a:lstStyle/>
          <a:p>
            <a:fld id="{A34261BF-C300-4FD4-B4BC-CBC120B2BFB5}" type="slidenum">
              <a:rPr lang="nl-NL" smtClean="0"/>
              <a:t>4</a:t>
            </a:fld>
            <a:endParaRPr lang="nl-NL"/>
          </a:p>
        </p:txBody>
      </p:sp>
    </p:spTree>
    <p:extLst>
      <p:ext uri="{BB962C8B-B14F-4D97-AF65-F5344CB8AC3E}">
        <p14:creationId xmlns:p14="http://schemas.microsoft.com/office/powerpoint/2010/main" val="1195429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0F631-3CAD-EAEB-8FE6-750295AC84B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DBBF77A-94D2-54CB-6E78-224F003E8A88}"/>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F82E7684-959C-525D-3609-0CE2DEBDBA16}"/>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7CE8B06-2EAA-1DF2-ECE1-77628289F4B0}"/>
              </a:ext>
            </a:extLst>
          </p:cNvPr>
          <p:cNvSpPr>
            <a:spLocks noGrp="1"/>
          </p:cNvSpPr>
          <p:nvPr>
            <p:ph type="sldNum" sz="quarter" idx="5"/>
          </p:nvPr>
        </p:nvSpPr>
        <p:spPr/>
        <p:txBody>
          <a:bodyPr/>
          <a:lstStyle/>
          <a:p>
            <a:fld id="{704C17D2-300C-49AF-AD7F-568050CD5C31}" type="slidenum">
              <a:rPr lang="nl-NL" smtClean="0"/>
              <a:t>27</a:t>
            </a:fld>
            <a:endParaRPr lang="nl-NL"/>
          </a:p>
        </p:txBody>
      </p:sp>
    </p:spTree>
    <p:extLst>
      <p:ext uri="{BB962C8B-B14F-4D97-AF65-F5344CB8AC3E}">
        <p14:creationId xmlns:p14="http://schemas.microsoft.com/office/powerpoint/2010/main" val="1063542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29E42-EC96-CACC-03EC-2DD358FDF9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36C681-E146-0278-87C4-17CB44D2B9F8}"/>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9C9E6208-26CC-0E5D-9802-4A3A7B8E2712}"/>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C8784196-F1F8-634D-62D8-485BC6BC73AD}"/>
              </a:ext>
            </a:extLst>
          </p:cNvPr>
          <p:cNvSpPr>
            <a:spLocks noGrp="1"/>
          </p:cNvSpPr>
          <p:nvPr>
            <p:ph type="sldNum" sz="quarter" idx="5"/>
          </p:nvPr>
        </p:nvSpPr>
        <p:spPr/>
        <p:txBody>
          <a:bodyPr/>
          <a:lstStyle/>
          <a:p>
            <a:fld id="{704C17D2-300C-49AF-AD7F-568050CD5C31}" type="slidenum">
              <a:rPr lang="nl-NL" smtClean="0"/>
              <a:t>29</a:t>
            </a:fld>
            <a:endParaRPr lang="nl-NL"/>
          </a:p>
        </p:txBody>
      </p:sp>
    </p:spTree>
    <p:extLst>
      <p:ext uri="{BB962C8B-B14F-4D97-AF65-F5344CB8AC3E}">
        <p14:creationId xmlns:p14="http://schemas.microsoft.com/office/powerpoint/2010/main" val="1317083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30</a:t>
            </a:fld>
            <a:endParaRPr lang="nl-NL"/>
          </a:p>
        </p:txBody>
      </p:sp>
    </p:spTree>
    <p:extLst>
      <p:ext uri="{BB962C8B-B14F-4D97-AF65-F5344CB8AC3E}">
        <p14:creationId xmlns:p14="http://schemas.microsoft.com/office/powerpoint/2010/main" val="3732197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9575CA51-CEBB-44AF-A5A5-4736918A5B3A}" type="slidenum">
              <a:rPr lang="nl-NL" smtClean="0"/>
              <a:t>31</a:t>
            </a:fld>
            <a:endParaRPr lang="nl-NL"/>
          </a:p>
        </p:txBody>
      </p:sp>
    </p:spTree>
    <p:extLst>
      <p:ext uri="{BB962C8B-B14F-4D97-AF65-F5344CB8AC3E}">
        <p14:creationId xmlns:p14="http://schemas.microsoft.com/office/powerpoint/2010/main" val="3263710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D2443-6C64-379A-8D9F-3EF8166CA95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10500A-FF14-0FB6-880A-E15C911802DE}"/>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EC1F0D8F-90C1-A17F-2F32-34ABDB49179E}"/>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D74CFE2B-8EF1-94F4-1670-8C53D967836E}"/>
              </a:ext>
            </a:extLst>
          </p:cNvPr>
          <p:cNvSpPr>
            <a:spLocks noGrp="1"/>
          </p:cNvSpPr>
          <p:nvPr>
            <p:ph type="sldNum" sz="quarter" idx="5"/>
          </p:nvPr>
        </p:nvSpPr>
        <p:spPr/>
        <p:txBody>
          <a:bodyPr/>
          <a:lstStyle/>
          <a:p>
            <a:fld id="{A34261BF-C300-4FD4-B4BC-CBC120B2BFB5}" type="slidenum">
              <a:rPr lang="nl-NL" smtClean="0"/>
              <a:t>33</a:t>
            </a:fld>
            <a:endParaRPr lang="nl-NL"/>
          </a:p>
        </p:txBody>
      </p:sp>
    </p:spTree>
    <p:extLst>
      <p:ext uri="{BB962C8B-B14F-4D97-AF65-F5344CB8AC3E}">
        <p14:creationId xmlns:p14="http://schemas.microsoft.com/office/powerpoint/2010/main" val="44239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2BA3E-4D09-926D-7A96-A6C994D6752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7E0D8B6-6964-12EC-6C70-6F7091E62047}"/>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C947617D-0C84-D5EA-3507-0EAA7A601274}"/>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7967205D-20F4-80FC-E77D-536D43BB9A7E}"/>
              </a:ext>
            </a:extLst>
          </p:cNvPr>
          <p:cNvSpPr>
            <a:spLocks noGrp="1"/>
          </p:cNvSpPr>
          <p:nvPr>
            <p:ph type="sldNum" sz="quarter" idx="5"/>
          </p:nvPr>
        </p:nvSpPr>
        <p:spPr/>
        <p:txBody>
          <a:bodyPr/>
          <a:lstStyle/>
          <a:p>
            <a:fld id="{A34261BF-C300-4FD4-B4BC-CBC120B2BFB5}" type="slidenum">
              <a:rPr lang="nl-NL" smtClean="0"/>
              <a:t>34</a:t>
            </a:fld>
            <a:endParaRPr lang="nl-NL"/>
          </a:p>
        </p:txBody>
      </p:sp>
    </p:spTree>
    <p:extLst>
      <p:ext uri="{BB962C8B-B14F-4D97-AF65-F5344CB8AC3E}">
        <p14:creationId xmlns:p14="http://schemas.microsoft.com/office/powerpoint/2010/main" val="2199096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B5F13-9AF9-4D9D-C069-DD62804B3AF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73B5060-F4AB-9005-A6C6-3A24B63F8684}"/>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4E64C0FB-56B9-5297-A47E-CAED335B01F9}"/>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13651352-30B9-1396-BC9C-A8BFF5A75F4F}"/>
              </a:ext>
            </a:extLst>
          </p:cNvPr>
          <p:cNvSpPr>
            <a:spLocks noGrp="1"/>
          </p:cNvSpPr>
          <p:nvPr>
            <p:ph type="sldNum" sz="quarter" idx="5"/>
          </p:nvPr>
        </p:nvSpPr>
        <p:spPr/>
        <p:txBody>
          <a:bodyPr/>
          <a:lstStyle/>
          <a:p>
            <a:fld id="{A34261BF-C300-4FD4-B4BC-CBC120B2BFB5}" type="slidenum">
              <a:rPr lang="nl-NL" smtClean="0"/>
              <a:t>35</a:t>
            </a:fld>
            <a:endParaRPr lang="nl-NL"/>
          </a:p>
        </p:txBody>
      </p:sp>
    </p:spTree>
    <p:extLst>
      <p:ext uri="{BB962C8B-B14F-4D97-AF65-F5344CB8AC3E}">
        <p14:creationId xmlns:p14="http://schemas.microsoft.com/office/powerpoint/2010/main" val="100595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85E46-8A2B-EB91-7672-D92F979BC30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1C515F4-7EC5-5A39-8928-EAAF74497026}"/>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D86B52CF-5692-75F2-1C01-A4AEDD576D88}"/>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220F27B4-7372-C341-7B15-0A44C427BD1D}"/>
              </a:ext>
            </a:extLst>
          </p:cNvPr>
          <p:cNvSpPr>
            <a:spLocks noGrp="1"/>
          </p:cNvSpPr>
          <p:nvPr>
            <p:ph type="sldNum" sz="quarter" idx="5"/>
          </p:nvPr>
        </p:nvSpPr>
        <p:spPr/>
        <p:txBody>
          <a:bodyPr/>
          <a:lstStyle/>
          <a:p>
            <a:fld id="{A34261BF-C300-4FD4-B4BC-CBC120B2BFB5}" type="slidenum">
              <a:rPr lang="nl-NL" smtClean="0"/>
              <a:t>36</a:t>
            </a:fld>
            <a:endParaRPr lang="nl-NL"/>
          </a:p>
        </p:txBody>
      </p:sp>
    </p:spTree>
    <p:extLst>
      <p:ext uri="{BB962C8B-B14F-4D97-AF65-F5344CB8AC3E}">
        <p14:creationId xmlns:p14="http://schemas.microsoft.com/office/powerpoint/2010/main" val="4165802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5E4B9-87B3-7F28-7C84-DD5F482BBF5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92D2BA5-5D43-AEC4-01AE-892DA5265CE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3C587207-C5D6-6E0C-662D-79BA4EEEB29D}"/>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63DDCFAD-7AF2-AC38-18E4-905C09CB8585}"/>
              </a:ext>
            </a:extLst>
          </p:cNvPr>
          <p:cNvSpPr>
            <a:spLocks noGrp="1"/>
          </p:cNvSpPr>
          <p:nvPr>
            <p:ph type="sldNum" sz="quarter" idx="5"/>
          </p:nvPr>
        </p:nvSpPr>
        <p:spPr/>
        <p:txBody>
          <a:bodyPr/>
          <a:lstStyle/>
          <a:p>
            <a:fld id="{A34261BF-C300-4FD4-B4BC-CBC120B2BFB5}" type="slidenum">
              <a:rPr lang="nl-NL" smtClean="0"/>
              <a:t>37</a:t>
            </a:fld>
            <a:endParaRPr lang="nl-NL"/>
          </a:p>
        </p:txBody>
      </p:sp>
    </p:spTree>
    <p:extLst>
      <p:ext uri="{BB962C8B-B14F-4D97-AF65-F5344CB8AC3E}">
        <p14:creationId xmlns:p14="http://schemas.microsoft.com/office/powerpoint/2010/main" val="81953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23BCA-DBA4-BC7F-3C8E-70B48F673B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FD8BAD-07D9-33AC-9AC2-E6ABB0742DA9}"/>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FA265323-BB25-D575-311D-2C6C0485502E}"/>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5B6C2D1F-CC82-BB68-48FF-486BE24A1873}"/>
              </a:ext>
            </a:extLst>
          </p:cNvPr>
          <p:cNvSpPr>
            <a:spLocks noGrp="1"/>
          </p:cNvSpPr>
          <p:nvPr>
            <p:ph type="sldNum" sz="quarter" idx="5"/>
          </p:nvPr>
        </p:nvSpPr>
        <p:spPr/>
        <p:txBody>
          <a:bodyPr/>
          <a:lstStyle/>
          <a:p>
            <a:fld id="{A34261BF-C300-4FD4-B4BC-CBC120B2BFB5}" type="slidenum">
              <a:rPr lang="nl-NL" smtClean="0"/>
              <a:t>38</a:t>
            </a:fld>
            <a:endParaRPr lang="nl-NL"/>
          </a:p>
        </p:txBody>
      </p:sp>
    </p:spTree>
    <p:extLst>
      <p:ext uri="{BB962C8B-B14F-4D97-AF65-F5344CB8AC3E}">
        <p14:creationId xmlns:p14="http://schemas.microsoft.com/office/powerpoint/2010/main" val="989392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F4F9B-5ABA-AA6D-DB29-23D9EA7C5E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8FC167F-9820-8BDE-9D25-7AC189FA8080}"/>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3A8974CA-3E97-956F-25DF-9A85C379E196}"/>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91A5B645-BD59-638E-E45E-F818274F0B55}"/>
              </a:ext>
            </a:extLst>
          </p:cNvPr>
          <p:cNvSpPr>
            <a:spLocks noGrp="1"/>
          </p:cNvSpPr>
          <p:nvPr>
            <p:ph type="sldNum" sz="quarter" idx="5"/>
          </p:nvPr>
        </p:nvSpPr>
        <p:spPr/>
        <p:txBody>
          <a:bodyPr/>
          <a:lstStyle/>
          <a:p>
            <a:fld id="{A34261BF-C300-4FD4-B4BC-CBC120B2BFB5}" type="slidenum">
              <a:rPr lang="nl-NL" smtClean="0"/>
              <a:t>5</a:t>
            </a:fld>
            <a:endParaRPr lang="nl-NL"/>
          </a:p>
        </p:txBody>
      </p:sp>
    </p:spTree>
    <p:extLst>
      <p:ext uri="{BB962C8B-B14F-4D97-AF65-F5344CB8AC3E}">
        <p14:creationId xmlns:p14="http://schemas.microsoft.com/office/powerpoint/2010/main" val="3379309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A9AE5-9C1B-F801-27A7-66A0B26615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3DA9E7-8EC1-D65D-211D-C41DEE911537}"/>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22EC0538-8FD7-FE5E-93FB-19B0C07DD6A7}"/>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E25DCFCF-5E73-2211-D338-C1802F808770}"/>
              </a:ext>
            </a:extLst>
          </p:cNvPr>
          <p:cNvSpPr>
            <a:spLocks noGrp="1"/>
          </p:cNvSpPr>
          <p:nvPr>
            <p:ph type="sldNum" sz="quarter" idx="5"/>
          </p:nvPr>
        </p:nvSpPr>
        <p:spPr/>
        <p:txBody>
          <a:bodyPr/>
          <a:lstStyle/>
          <a:p>
            <a:fld id="{A34261BF-C300-4FD4-B4BC-CBC120B2BFB5}" type="slidenum">
              <a:rPr lang="nl-NL" smtClean="0"/>
              <a:t>39</a:t>
            </a:fld>
            <a:endParaRPr lang="nl-NL"/>
          </a:p>
        </p:txBody>
      </p:sp>
    </p:spTree>
    <p:extLst>
      <p:ext uri="{BB962C8B-B14F-4D97-AF65-F5344CB8AC3E}">
        <p14:creationId xmlns:p14="http://schemas.microsoft.com/office/powerpoint/2010/main" val="704586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40</a:t>
            </a:fld>
            <a:endParaRPr lang="nl-NL"/>
          </a:p>
        </p:txBody>
      </p:sp>
    </p:spTree>
    <p:extLst>
      <p:ext uri="{BB962C8B-B14F-4D97-AF65-F5344CB8AC3E}">
        <p14:creationId xmlns:p14="http://schemas.microsoft.com/office/powerpoint/2010/main" val="875194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41</a:t>
            </a:fld>
            <a:endParaRPr lang="nl-NL"/>
          </a:p>
        </p:txBody>
      </p:sp>
    </p:spTree>
    <p:extLst>
      <p:ext uri="{BB962C8B-B14F-4D97-AF65-F5344CB8AC3E}">
        <p14:creationId xmlns:p14="http://schemas.microsoft.com/office/powerpoint/2010/main" val="2316614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43</a:t>
            </a:fld>
            <a:endParaRPr lang="nl-NL"/>
          </a:p>
        </p:txBody>
      </p:sp>
    </p:spTree>
    <p:extLst>
      <p:ext uri="{BB962C8B-B14F-4D97-AF65-F5344CB8AC3E}">
        <p14:creationId xmlns:p14="http://schemas.microsoft.com/office/powerpoint/2010/main" val="1324087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44</a:t>
            </a:fld>
            <a:endParaRPr lang="nl-NL"/>
          </a:p>
        </p:txBody>
      </p:sp>
    </p:spTree>
    <p:extLst>
      <p:ext uri="{BB962C8B-B14F-4D97-AF65-F5344CB8AC3E}">
        <p14:creationId xmlns:p14="http://schemas.microsoft.com/office/powerpoint/2010/main" val="1911287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45</a:t>
            </a:fld>
            <a:endParaRPr lang="nl-NL"/>
          </a:p>
        </p:txBody>
      </p:sp>
    </p:spTree>
    <p:extLst>
      <p:ext uri="{BB962C8B-B14F-4D97-AF65-F5344CB8AC3E}">
        <p14:creationId xmlns:p14="http://schemas.microsoft.com/office/powerpoint/2010/main" val="1749686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C5990-3966-B01E-FB48-441C1D276D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113477B-3DEC-A5D4-0A4E-C925B1CBE783}"/>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5B0AF696-646E-A58B-6A2C-76CC092E77D4}"/>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EE6F17F6-95C6-0564-3EF2-522B6FFEF8C4}"/>
              </a:ext>
            </a:extLst>
          </p:cNvPr>
          <p:cNvSpPr>
            <a:spLocks noGrp="1"/>
          </p:cNvSpPr>
          <p:nvPr>
            <p:ph type="sldNum" sz="quarter" idx="5"/>
          </p:nvPr>
        </p:nvSpPr>
        <p:spPr/>
        <p:txBody>
          <a:bodyPr/>
          <a:lstStyle/>
          <a:p>
            <a:fld id="{A34261BF-C300-4FD4-B4BC-CBC120B2BFB5}" type="slidenum">
              <a:rPr lang="nl-NL" smtClean="0"/>
              <a:t>46</a:t>
            </a:fld>
            <a:endParaRPr lang="nl-NL"/>
          </a:p>
        </p:txBody>
      </p:sp>
    </p:spTree>
    <p:extLst>
      <p:ext uri="{BB962C8B-B14F-4D97-AF65-F5344CB8AC3E}">
        <p14:creationId xmlns:p14="http://schemas.microsoft.com/office/powerpoint/2010/main" val="2126077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7D719-BE30-886E-7FA9-75D41534B30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8B65EEF-797D-A911-0503-E8216D08D587}"/>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1D7D5E30-1CD2-A9ED-EEE2-EB7CB552F8E2}"/>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DD365A8A-FA9E-0E3D-632A-62431DB6EAAE}"/>
              </a:ext>
            </a:extLst>
          </p:cNvPr>
          <p:cNvSpPr>
            <a:spLocks noGrp="1"/>
          </p:cNvSpPr>
          <p:nvPr>
            <p:ph type="sldNum" sz="quarter" idx="5"/>
          </p:nvPr>
        </p:nvSpPr>
        <p:spPr/>
        <p:txBody>
          <a:bodyPr/>
          <a:lstStyle/>
          <a:p>
            <a:fld id="{A34261BF-C300-4FD4-B4BC-CBC120B2BFB5}" type="slidenum">
              <a:rPr lang="nl-NL" smtClean="0"/>
              <a:t>48</a:t>
            </a:fld>
            <a:endParaRPr lang="nl-NL"/>
          </a:p>
        </p:txBody>
      </p:sp>
    </p:spTree>
    <p:extLst>
      <p:ext uri="{BB962C8B-B14F-4D97-AF65-F5344CB8AC3E}">
        <p14:creationId xmlns:p14="http://schemas.microsoft.com/office/powerpoint/2010/main" val="4114725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189E4-D3AB-DD2E-EE11-C3ED784F84C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A6BC91E-9B77-F778-A578-91F3C091996D}"/>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67D0BD91-99C2-7F73-2813-1759CC6CC79F}"/>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B2C56492-AC22-D63E-9687-30104DA2ECC3}"/>
              </a:ext>
            </a:extLst>
          </p:cNvPr>
          <p:cNvSpPr>
            <a:spLocks noGrp="1"/>
          </p:cNvSpPr>
          <p:nvPr>
            <p:ph type="sldNum" sz="quarter" idx="5"/>
          </p:nvPr>
        </p:nvSpPr>
        <p:spPr/>
        <p:txBody>
          <a:bodyPr/>
          <a:lstStyle/>
          <a:p>
            <a:fld id="{A34261BF-C300-4FD4-B4BC-CBC120B2BFB5}" type="slidenum">
              <a:rPr lang="nl-NL" smtClean="0"/>
              <a:t>49</a:t>
            </a:fld>
            <a:endParaRPr lang="nl-NL"/>
          </a:p>
        </p:txBody>
      </p:sp>
    </p:spTree>
    <p:extLst>
      <p:ext uri="{BB962C8B-B14F-4D97-AF65-F5344CB8AC3E}">
        <p14:creationId xmlns:p14="http://schemas.microsoft.com/office/powerpoint/2010/main" val="3513426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a:t>Dit gebeurt op basis van een gevelopname van scheuren, scheefstandsmetingen en eventueel pandzakkingsgegevens. Deze methodiek maakt gebruik van uitwendige, gemakkelijk te verkrijgen metingen als indicatoren voor funderingsproblemen. Daarnaast kan bij de QuickScan gebruik worden gemaakt van de applicatie </a:t>
            </a:r>
            <a:r>
              <a:rPr lang="nl-NL" err="1"/>
              <a:t>FunderMaps</a:t>
            </a:r>
            <a:r>
              <a:rPr lang="nl-NL"/>
              <a:t>, waarin diverse algemene en eventueel pand-specifieke (archief)gegevens zijn opgenomen</a:t>
            </a:r>
          </a:p>
          <a:p>
            <a:endParaRPr lang="nl-NL"/>
          </a:p>
          <a:p>
            <a:r>
              <a:rPr lang="nl-NL"/>
              <a:t>Archiefonderzoek (optioneel): Een vastgesteld uitgangspunt of aanname voor het funderingstype is bepalend bij de beoordeling. </a:t>
            </a:r>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50</a:t>
            </a:fld>
            <a:endParaRPr lang="nl-NL"/>
          </a:p>
        </p:txBody>
      </p:sp>
    </p:spTree>
    <p:extLst>
      <p:ext uri="{BB962C8B-B14F-4D97-AF65-F5344CB8AC3E}">
        <p14:creationId xmlns:p14="http://schemas.microsoft.com/office/powerpoint/2010/main" val="2535924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FCAF7-E11A-0AAE-2813-D554B1B8CBA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3485C84-91C1-C403-371B-C6A72FD9801A}"/>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a:endParaRPr lang="nl-NL"/>
          </a:p>
        </p:txBody>
      </p:sp>
      <p:sp>
        <p:nvSpPr>
          <p:cNvPr id="3" name="Tijdelijke aanduiding voor notities 2">
            <a:extLst>
              <a:ext uri="{FF2B5EF4-FFF2-40B4-BE49-F238E27FC236}">
                <a16:creationId xmlns:a16="http://schemas.microsoft.com/office/drawing/2014/main" id="{9DF93456-9579-D352-F644-683CCDFE1D0E}"/>
              </a:ext>
            </a:extLst>
          </p:cNvPr>
          <p:cNvSpPr>
            <a:spLocks noGrp="1"/>
          </p:cNvSpPr>
          <p:nvPr>
            <p:ph type="body" idx="1"/>
          </p:nvPr>
        </p:nvSpPr>
        <p:spPr>
          <a:xfrm>
            <a:off x="685800" y="4400848"/>
            <a:ext cx="5486400" cy="3600152"/>
          </a:xfrm>
          <a:prstGeom prst="rect">
            <a:avLst/>
          </a:prstGeom>
        </p:spPr>
        <p:txBody>
          <a:bodyPr/>
          <a:lstStyle/>
          <a:p>
            <a:endParaRPr lang="nl-NL"/>
          </a:p>
        </p:txBody>
      </p:sp>
    </p:spTree>
    <p:extLst>
      <p:ext uri="{BB962C8B-B14F-4D97-AF65-F5344CB8AC3E}">
        <p14:creationId xmlns:p14="http://schemas.microsoft.com/office/powerpoint/2010/main" val="1531341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6479B-53F1-7703-2682-3F0E9E1B00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D1183D-871F-F002-76A7-231C9ED4C6B3}"/>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C4AD6B81-CF71-F972-CCD9-7AEB5E81107A}"/>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E0CF6668-1FBF-78B6-D2BE-DF74D09219A1}"/>
              </a:ext>
            </a:extLst>
          </p:cNvPr>
          <p:cNvSpPr>
            <a:spLocks noGrp="1"/>
          </p:cNvSpPr>
          <p:nvPr>
            <p:ph type="sldNum" sz="quarter" idx="5"/>
          </p:nvPr>
        </p:nvSpPr>
        <p:spPr/>
        <p:txBody>
          <a:bodyPr/>
          <a:lstStyle/>
          <a:p>
            <a:fld id="{A34261BF-C300-4FD4-B4BC-CBC120B2BFB5}" type="slidenum">
              <a:rPr lang="nl-NL" smtClean="0"/>
              <a:t>51</a:t>
            </a:fld>
            <a:endParaRPr lang="nl-NL"/>
          </a:p>
        </p:txBody>
      </p:sp>
    </p:spTree>
    <p:extLst>
      <p:ext uri="{BB962C8B-B14F-4D97-AF65-F5344CB8AC3E}">
        <p14:creationId xmlns:p14="http://schemas.microsoft.com/office/powerpoint/2010/main" val="218767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a:t>Gebouweigenaren en -beheerders kunnen hiermee proactief funderingsproblemen identificeren en aanpakken voordat ernstige (constructieve)schade ontstaat of de bruikbaarheid van een pand serieus wordt aangetast. Het eindresultaat is een snelle en efficiënte manier om het risico op funderingsproblemen vast te stellen</a:t>
            </a:r>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56</a:t>
            </a:fld>
            <a:endParaRPr lang="nl-NL"/>
          </a:p>
        </p:txBody>
      </p:sp>
    </p:spTree>
    <p:extLst>
      <p:ext uri="{BB962C8B-B14F-4D97-AF65-F5344CB8AC3E}">
        <p14:creationId xmlns:p14="http://schemas.microsoft.com/office/powerpoint/2010/main" val="817293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692CC-7A40-8827-1C43-0587CD95D5A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32B0AE-1600-1D4B-0E1A-C78CF1BF7867}"/>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DB45ED5D-0528-308B-A7CF-13A381EFCEA7}"/>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7CFCA0F5-EF0C-918D-A5D1-0F23C4E91410}"/>
              </a:ext>
            </a:extLst>
          </p:cNvPr>
          <p:cNvSpPr>
            <a:spLocks noGrp="1"/>
          </p:cNvSpPr>
          <p:nvPr>
            <p:ph type="sldNum" sz="quarter" idx="5"/>
          </p:nvPr>
        </p:nvSpPr>
        <p:spPr/>
        <p:txBody>
          <a:bodyPr/>
          <a:lstStyle/>
          <a:p>
            <a:fld id="{A34261BF-C300-4FD4-B4BC-CBC120B2BFB5}" type="slidenum">
              <a:rPr lang="nl-NL" smtClean="0"/>
              <a:t>58</a:t>
            </a:fld>
            <a:endParaRPr lang="nl-NL"/>
          </a:p>
        </p:txBody>
      </p:sp>
    </p:spTree>
    <p:extLst>
      <p:ext uri="{BB962C8B-B14F-4D97-AF65-F5344CB8AC3E}">
        <p14:creationId xmlns:p14="http://schemas.microsoft.com/office/powerpoint/2010/main" val="3227117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9F85B-B44F-E257-C661-34FB37E3DD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0A1FFE-5F39-8F10-2E4D-77CB41D7626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66F07438-C19B-4130-3882-AF22CAFC8B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Wat ook blijkt is dat de ondiepe fundering (op staal) bij meer dan 50% van de panden van toepassing is. Een groot deel al voorzien van een betonnen paal en in verhouding maar een gering deel van een houten paalfundering is voorzien.</a:t>
            </a:r>
            <a:endParaRPr lang="en-NL"/>
          </a:p>
          <a:p>
            <a:endParaRPr lang="en-NL"/>
          </a:p>
        </p:txBody>
      </p:sp>
      <p:sp>
        <p:nvSpPr>
          <p:cNvPr id="4" name="Tijdelijke aanduiding voor dianummer 3">
            <a:extLst>
              <a:ext uri="{FF2B5EF4-FFF2-40B4-BE49-F238E27FC236}">
                <a16:creationId xmlns:a16="http://schemas.microsoft.com/office/drawing/2014/main" id="{6D633BEB-8D66-D3A4-7693-1EF12EC8D2C6}"/>
              </a:ext>
            </a:extLst>
          </p:cNvPr>
          <p:cNvSpPr>
            <a:spLocks noGrp="1"/>
          </p:cNvSpPr>
          <p:nvPr>
            <p:ph type="sldNum" sz="quarter" idx="5"/>
          </p:nvPr>
        </p:nvSpPr>
        <p:spPr/>
        <p:txBody>
          <a:bodyPr/>
          <a:lstStyle/>
          <a:p>
            <a:fld id="{A34261BF-C300-4FD4-B4BC-CBC120B2BFB5}" type="slidenum">
              <a:rPr lang="nl-NL" smtClean="0"/>
              <a:t>7</a:t>
            </a:fld>
            <a:endParaRPr lang="nl-NL"/>
          </a:p>
        </p:txBody>
      </p:sp>
    </p:spTree>
    <p:extLst>
      <p:ext uri="{BB962C8B-B14F-4D97-AF65-F5344CB8AC3E}">
        <p14:creationId xmlns:p14="http://schemas.microsoft.com/office/powerpoint/2010/main" val="270250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FE410-2ABA-C4FA-CB4D-B3BEE1D6DB5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0E1281-A873-D8F6-679B-F367CB76A585}"/>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a:endParaRPr lang="nl-NL"/>
          </a:p>
        </p:txBody>
      </p:sp>
      <p:sp>
        <p:nvSpPr>
          <p:cNvPr id="3" name="Tijdelijke aanduiding voor notities 2">
            <a:extLst>
              <a:ext uri="{FF2B5EF4-FFF2-40B4-BE49-F238E27FC236}">
                <a16:creationId xmlns:a16="http://schemas.microsoft.com/office/drawing/2014/main" id="{D80F8897-F791-5A19-643C-D887A425F0BD}"/>
              </a:ext>
            </a:extLst>
          </p:cNvPr>
          <p:cNvSpPr>
            <a:spLocks noGrp="1"/>
          </p:cNvSpPr>
          <p:nvPr>
            <p:ph type="body" idx="1"/>
          </p:nvPr>
        </p:nvSpPr>
        <p:spPr>
          <a:xfrm>
            <a:off x="685800" y="4400848"/>
            <a:ext cx="5486400" cy="3600152"/>
          </a:xfrm>
          <a:prstGeom prst="rect">
            <a:avLst/>
          </a:prstGeom>
        </p:spPr>
        <p:txBody>
          <a:bodyPr/>
          <a:lstStyle/>
          <a:p>
            <a:endParaRPr lang="nl-NL"/>
          </a:p>
        </p:txBody>
      </p:sp>
    </p:spTree>
    <p:extLst>
      <p:ext uri="{BB962C8B-B14F-4D97-AF65-F5344CB8AC3E}">
        <p14:creationId xmlns:p14="http://schemas.microsoft.com/office/powerpoint/2010/main" val="2587509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1D977-E435-8CDD-D9A1-7AFD97A563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4FFADBC-B628-7FA4-F8DF-F5FF692DB9D1}"/>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85598BCA-3971-6749-7141-AA9EF3F9DF59}"/>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18839A1E-60F9-8AA4-2253-20A6E855CB2D}"/>
              </a:ext>
            </a:extLst>
          </p:cNvPr>
          <p:cNvSpPr>
            <a:spLocks noGrp="1"/>
          </p:cNvSpPr>
          <p:nvPr>
            <p:ph type="sldNum" sz="quarter" idx="5"/>
          </p:nvPr>
        </p:nvSpPr>
        <p:spPr/>
        <p:txBody>
          <a:bodyPr/>
          <a:lstStyle/>
          <a:p>
            <a:fld id="{A34261BF-C300-4FD4-B4BC-CBC120B2BFB5}" type="slidenum">
              <a:rPr lang="nl-NL" smtClean="0"/>
              <a:t>9</a:t>
            </a:fld>
            <a:endParaRPr lang="nl-NL"/>
          </a:p>
        </p:txBody>
      </p:sp>
    </p:spTree>
    <p:extLst>
      <p:ext uri="{BB962C8B-B14F-4D97-AF65-F5344CB8AC3E}">
        <p14:creationId xmlns:p14="http://schemas.microsoft.com/office/powerpoint/2010/main" val="1365261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5D23E-D9AA-4B2A-E050-D84A65322E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5E24DE4-593B-8C3B-14E6-67CB1271968C}"/>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DD46A84B-4487-ADBE-1216-BC7404C9D944}"/>
              </a:ext>
            </a:extLst>
          </p:cNvPr>
          <p:cNvSpPr>
            <a:spLocks noGrp="1"/>
          </p:cNvSpPr>
          <p:nvPr>
            <p:ph type="body" idx="1"/>
          </p:nvPr>
        </p:nvSpPr>
        <p:spPr/>
        <p:txBody>
          <a:bodyPr/>
          <a:lstStyle/>
          <a:p>
            <a:endParaRPr lang="en-US"/>
          </a:p>
        </p:txBody>
      </p:sp>
      <p:sp>
        <p:nvSpPr>
          <p:cNvPr id="4" name="Tijdelijke aanduiding voor dianummer 3">
            <a:extLst>
              <a:ext uri="{FF2B5EF4-FFF2-40B4-BE49-F238E27FC236}">
                <a16:creationId xmlns:a16="http://schemas.microsoft.com/office/drawing/2014/main" id="{743D987F-03D6-D8A2-7DED-D1704B8AA0E6}"/>
              </a:ext>
            </a:extLst>
          </p:cNvPr>
          <p:cNvSpPr>
            <a:spLocks noGrp="1"/>
          </p:cNvSpPr>
          <p:nvPr>
            <p:ph type="sldNum" sz="quarter" idx="5"/>
          </p:nvPr>
        </p:nvSpPr>
        <p:spPr/>
        <p:txBody>
          <a:bodyPr/>
          <a:lstStyle/>
          <a:p>
            <a:fld id="{FF91A6B4-8E6A-4F1B-88FD-EA02078E6B47}" type="slidenum">
              <a:rPr lang="en-US" smtClean="0"/>
              <a:t>10</a:t>
            </a:fld>
            <a:endParaRPr lang="en-US"/>
          </a:p>
        </p:txBody>
      </p:sp>
    </p:spTree>
    <p:extLst>
      <p:ext uri="{BB962C8B-B14F-4D97-AF65-F5344CB8AC3E}">
        <p14:creationId xmlns:p14="http://schemas.microsoft.com/office/powerpoint/2010/main" val="3837006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06459-6757-F0B7-BF46-DD4C8B5F8B9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C80EEB-DA7A-39BA-250C-AC0EA9A3E4D0}"/>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57749FBC-41FC-CDFA-9656-4319DFC6AD86}"/>
              </a:ext>
            </a:extLst>
          </p:cNvPr>
          <p:cNvSpPr>
            <a:spLocks noGrp="1"/>
          </p:cNvSpPr>
          <p:nvPr>
            <p:ph type="body" idx="1"/>
          </p:nvPr>
        </p:nvSpPr>
        <p:spPr/>
        <p:txBody>
          <a:bodyPr/>
          <a:lstStyle/>
          <a:p>
            <a:endParaRPr lang="en-US"/>
          </a:p>
        </p:txBody>
      </p:sp>
      <p:sp>
        <p:nvSpPr>
          <p:cNvPr id="4" name="Tijdelijke aanduiding voor dianummer 3">
            <a:extLst>
              <a:ext uri="{FF2B5EF4-FFF2-40B4-BE49-F238E27FC236}">
                <a16:creationId xmlns:a16="http://schemas.microsoft.com/office/drawing/2014/main" id="{6367F67D-E002-DF90-CA10-795794DCB2C5}"/>
              </a:ext>
            </a:extLst>
          </p:cNvPr>
          <p:cNvSpPr>
            <a:spLocks noGrp="1"/>
          </p:cNvSpPr>
          <p:nvPr>
            <p:ph type="sldNum" sz="quarter" idx="5"/>
          </p:nvPr>
        </p:nvSpPr>
        <p:spPr/>
        <p:txBody>
          <a:bodyPr/>
          <a:lstStyle/>
          <a:p>
            <a:fld id="{FF91A6B4-8E6A-4F1B-88FD-EA02078E6B47}" type="slidenum">
              <a:rPr lang="en-US" smtClean="0"/>
              <a:t>11</a:t>
            </a:fld>
            <a:endParaRPr lang="en-US"/>
          </a:p>
        </p:txBody>
      </p:sp>
    </p:spTree>
    <p:extLst>
      <p:ext uri="{BB962C8B-B14F-4D97-AF65-F5344CB8AC3E}">
        <p14:creationId xmlns:p14="http://schemas.microsoft.com/office/powerpoint/2010/main" val="3053493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1424" y="330226"/>
            <a:ext cx="10363200" cy="794519"/>
          </a:xfrm>
          <a:prstGeom prst="rect">
            <a:avLst/>
          </a:prstGeom>
        </p:spPr>
        <p:txBody>
          <a:bodyPr/>
          <a:lstStyle>
            <a:lvl1pPr>
              <a:defRPr sz="4400"/>
            </a:lvl1pPr>
          </a:lstStyle>
          <a:p>
            <a:r>
              <a:rPr lang="en-US" sz="3000" b="1" err="1">
                <a:solidFill>
                  <a:srgbClr val="2D3540"/>
                </a:solidFill>
              </a:rPr>
              <a:t>Titel</a:t>
            </a:r>
            <a:r>
              <a:rPr lang="en-US" sz="3000" b="1">
                <a:solidFill>
                  <a:srgbClr val="2D3540"/>
                </a:solidFill>
              </a:rPr>
              <a:t> </a:t>
            </a:r>
            <a:r>
              <a:rPr lang="en-US" sz="3000" b="1">
                <a:solidFill>
                  <a:srgbClr val="139DEB"/>
                </a:solidFill>
              </a:rPr>
              <a:t>en </a:t>
            </a:r>
            <a:r>
              <a:rPr lang="en-US" sz="3000" b="1" err="1">
                <a:solidFill>
                  <a:srgbClr val="139DEB"/>
                </a:solidFill>
              </a:rPr>
              <a:t>tekst</a:t>
            </a:r>
            <a:r>
              <a:rPr lang="en-US" sz="3000" b="1"/>
              <a:t> </a:t>
            </a:r>
            <a:r>
              <a:rPr lang="en-US" sz="3000" b="1">
                <a:solidFill>
                  <a:srgbClr val="139DEB"/>
                </a:solidFill>
              </a:rPr>
              <a:t>Calibri</a:t>
            </a:r>
            <a:endParaRPr lang="nl-NL"/>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nl-NL"/>
          </a:p>
        </p:txBody>
      </p:sp>
    </p:spTree>
    <p:extLst>
      <p:ext uri="{BB962C8B-B14F-4D97-AF65-F5344CB8AC3E}">
        <p14:creationId xmlns:p14="http://schemas.microsoft.com/office/powerpoint/2010/main" val="4092200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9345F4F-D5D7-4602-B315-1B65BA408D2A}" type="datetime1">
              <a:rPr lang="nl-NL" smtClean="0"/>
              <a:t>2-4-2026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4A05431-CE65-47D5-8807-C9283C234BF9}" type="slidenum">
              <a:rPr lang="nl-NL" smtClean="0"/>
              <a:t>‹nr.›</a:t>
            </a:fld>
            <a:endParaRPr lang="nl-NL"/>
          </a:p>
        </p:txBody>
      </p:sp>
    </p:spTree>
    <p:extLst>
      <p:ext uri="{BB962C8B-B14F-4D97-AF65-F5344CB8AC3E}">
        <p14:creationId xmlns:p14="http://schemas.microsoft.com/office/powerpoint/2010/main" val="65597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42E8B6C-3892-40BF-B8C8-E7EF187799F3}" type="datetime1">
              <a:rPr lang="nl-NL" smtClean="0"/>
              <a:t>2-4-2026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4A05431-CE65-47D5-8807-C9283C234BF9}" type="slidenum">
              <a:rPr lang="nl-NL" smtClean="0"/>
              <a:t>‹nr.›</a:t>
            </a:fld>
            <a:endParaRPr lang="nl-NL"/>
          </a:p>
        </p:txBody>
      </p:sp>
    </p:spTree>
    <p:extLst>
      <p:ext uri="{BB962C8B-B14F-4D97-AF65-F5344CB8AC3E}">
        <p14:creationId xmlns:p14="http://schemas.microsoft.com/office/powerpoint/2010/main" val="1747676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Afbeelding 17" descr="Afbeelding met schets, lijntekening, ontwerp&#10;&#10;Automatisch gegenereerde beschrijving">
            <a:extLst>
              <a:ext uri="{FF2B5EF4-FFF2-40B4-BE49-F238E27FC236}">
                <a16:creationId xmlns:a16="http://schemas.microsoft.com/office/drawing/2014/main" id="{2D11D40A-FCE1-7995-D571-7AAA6F44577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0" y="0"/>
            <a:ext cx="7744968" cy="6808317"/>
          </a:xfrm>
          <a:prstGeom prst="rect">
            <a:avLst/>
          </a:prstGeom>
        </p:spPr>
      </p:pic>
      <p:sp>
        <p:nvSpPr>
          <p:cNvPr id="3" name="Tijdelijke aanduiding voor tekst 2"/>
          <p:cNvSpPr>
            <a:spLocks noGrp="1"/>
          </p:cNvSpPr>
          <p:nvPr>
            <p:ph type="body" idx="1"/>
          </p:nvPr>
        </p:nvSpPr>
        <p:spPr>
          <a:xfrm>
            <a:off x="609600" y="1252978"/>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2F5E2-5E18-451F-B479-445D1530473F}" type="datetime1">
              <a:rPr lang="nl-NL" smtClean="0"/>
              <a:t>2-4-2026</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05431-CE65-47D5-8807-C9283C234BF9}" type="slidenum">
              <a:rPr lang="nl-NL" smtClean="0"/>
              <a:t>‹nr.›</a:t>
            </a:fld>
            <a:endParaRPr lang="nl-NL"/>
          </a:p>
        </p:txBody>
      </p:sp>
      <p:sp>
        <p:nvSpPr>
          <p:cNvPr id="9" name="Title Placeholder 8"/>
          <p:cNvSpPr>
            <a:spLocks noGrp="1"/>
          </p:cNvSpPr>
          <p:nvPr>
            <p:ph type="title"/>
          </p:nvPr>
        </p:nvSpPr>
        <p:spPr>
          <a:xfrm>
            <a:off x="119372" y="409094"/>
            <a:ext cx="10972800" cy="361688"/>
          </a:xfrm>
          <a:prstGeom prst="rect">
            <a:avLst/>
          </a:prstGeom>
        </p:spPr>
        <p:txBody>
          <a:bodyPr vert="horz" lIns="91440" tIns="45720" rIns="91440" bIns="45720" rtlCol="0" anchor="ctr">
            <a:normAutofit/>
          </a:bodyPr>
          <a:lstStyle/>
          <a:p>
            <a:r>
              <a:rPr lang="nl-NL" sz="2800" b="1">
                <a:solidFill>
                  <a:srgbClr val="28CC8B"/>
                </a:solidFill>
                <a:latin typeface="+mn-lt"/>
                <a:cs typeface="Calibri Light" panose="020F0302020204030204" pitchFamily="34" charset="0"/>
              </a:rPr>
              <a:t>XXXXXX</a:t>
            </a:r>
            <a:r>
              <a:rPr lang="nl-NL" sz="2800" b="1">
                <a:solidFill>
                  <a:srgbClr val="139DEB"/>
                </a:solidFill>
                <a:latin typeface="+mn-lt"/>
                <a:cs typeface="Calibri Light" panose="020F0302020204030204" pitchFamily="34" charset="0"/>
              </a:rPr>
              <a:t> XXXXXXX </a:t>
            </a:r>
            <a:r>
              <a:rPr lang="nl-NL" sz="2800" b="1" err="1">
                <a:latin typeface="+mn-lt"/>
                <a:cs typeface="Calibri Light" panose="020F0302020204030204" pitchFamily="34" charset="0"/>
              </a:rPr>
              <a:t>XXXXXXX</a:t>
            </a:r>
            <a:r>
              <a:rPr lang="nl-NL" sz="2800" b="1">
                <a:latin typeface="+mn-lt"/>
                <a:cs typeface="Calibri Light" panose="020F0302020204030204" pitchFamily="34" charset="0"/>
              </a:rPr>
              <a:t> </a:t>
            </a:r>
            <a:endParaRPr lang="en-US"/>
          </a:p>
        </p:txBody>
      </p:sp>
      <p:pic>
        <p:nvPicPr>
          <p:cNvPr id="2" name="Afbeelding 1" descr="Afbeelding met tekst, illustratie&#10;&#10;Automatisch gegenereerde beschrijving">
            <a:extLst>
              <a:ext uri="{FF2B5EF4-FFF2-40B4-BE49-F238E27FC236}">
                <a16:creationId xmlns:a16="http://schemas.microsoft.com/office/drawing/2014/main" id="{490F1984-4E99-FFE0-106D-8BDDB90A0F7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sp>
        <p:nvSpPr>
          <p:cNvPr id="7" name="Rectangle 4">
            <a:extLst>
              <a:ext uri="{FF2B5EF4-FFF2-40B4-BE49-F238E27FC236}">
                <a16:creationId xmlns:a16="http://schemas.microsoft.com/office/drawing/2014/main" id="{7E67AA45-CD06-81BB-E4BC-B0AA2FB43C39}"/>
              </a:ext>
            </a:extLst>
          </p:cNvPr>
          <p:cNvSpPr/>
          <p:nvPr userDrawn="1"/>
        </p:nvSpPr>
        <p:spPr>
          <a:xfrm>
            <a:off x="0" y="0"/>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hthoek: afgeronde hoeken 12">
            <a:extLst>
              <a:ext uri="{FF2B5EF4-FFF2-40B4-BE49-F238E27FC236}">
                <a16:creationId xmlns:a16="http://schemas.microsoft.com/office/drawing/2014/main" id="{0A6802E0-F42D-86A5-C78D-9A54992703E4}"/>
              </a:ext>
            </a:extLst>
          </p:cNvPr>
          <p:cNvSpPr/>
          <p:nvPr userDrawn="1"/>
        </p:nvSpPr>
        <p:spPr>
          <a:xfrm rot="18896007">
            <a:off x="11612705" y="45979"/>
            <a:ext cx="1196418"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hthoek: afgeronde hoeken 13">
            <a:extLst>
              <a:ext uri="{FF2B5EF4-FFF2-40B4-BE49-F238E27FC236}">
                <a16:creationId xmlns:a16="http://schemas.microsoft.com/office/drawing/2014/main" id="{3C155029-5AE1-7486-FE56-BFA216C26F57}"/>
              </a:ext>
            </a:extLst>
          </p:cNvPr>
          <p:cNvSpPr/>
          <p:nvPr userDrawn="1"/>
        </p:nvSpPr>
        <p:spPr>
          <a:xfrm rot="18896007">
            <a:off x="10837966" y="6276964"/>
            <a:ext cx="1511534"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Rechthoek: afgeronde hoeken 14">
            <a:extLst>
              <a:ext uri="{FF2B5EF4-FFF2-40B4-BE49-F238E27FC236}">
                <a16:creationId xmlns:a16="http://schemas.microsoft.com/office/drawing/2014/main" id="{28B8E00A-22C6-00EA-7D51-9AC439944FE7}"/>
              </a:ext>
            </a:extLst>
          </p:cNvPr>
          <p:cNvSpPr/>
          <p:nvPr userDrawn="1"/>
        </p:nvSpPr>
        <p:spPr>
          <a:xfrm rot="8124501">
            <a:off x="88697" y="6267338"/>
            <a:ext cx="989109"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Rechthoek: afgeronde hoeken 15">
            <a:extLst>
              <a:ext uri="{FF2B5EF4-FFF2-40B4-BE49-F238E27FC236}">
                <a16:creationId xmlns:a16="http://schemas.microsoft.com/office/drawing/2014/main" id="{C5789C46-4182-4655-AA69-972DBF63E128}"/>
              </a:ext>
            </a:extLst>
          </p:cNvPr>
          <p:cNvSpPr/>
          <p:nvPr userDrawn="1"/>
        </p:nvSpPr>
        <p:spPr>
          <a:xfrm rot="12459804">
            <a:off x="-465711" y="920359"/>
            <a:ext cx="960025"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7" name="Picture 14" descr="Logo-Medium.png">
            <a:extLst>
              <a:ext uri="{FF2B5EF4-FFF2-40B4-BE49-F238E27FC236}">
                <a16:creationId xmlns:a16="http://schemas.microsoft.com/office/drawing/2014/main" id="{8F87DA08-A65D-32F4-2AD9-BDA2FA206438}"/>
              </a:ext>
            </a:extLst>
          </p:cNvPr>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11312400" y="6187827"/>
            <a:ext cx="540000" cy="540000"/>
          </a:xfrm>
          <a:prstGeom prst="rect">
            <a:avLst/>
          </a:prstGeom>
        </p:spPr>
      </p:pic>
      <p:pic>
        <p:nvPicPr>
          <p:cNvPr id="12" name="Afbeelding 11" descr="Afbeelding met tekst, illustratie&#10;&#10;Automatisch gegenereerde beschrijving">
            <a:extLst>
              <a:ext uri="{FF2B5EF4-FFF2-40B4-BE49-F238E27FC236}">
                <a16:creationId xmlns:a16="http://schemas.microsoft.com/office/drawing/2014/main" id="{B233AA2D-8195-5309-0B25-62A9F4FE42D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78424" y="68888"/>
            <a:ext cx="1210870" cy="234480"/>
          </a:xfrm>
          <a:prstGeom prst="rect">
            <a:avLst/>
          </a:prstGeom>
        </p:spPr>
      </p:pic>
    </p:spTree>
    <p:extLst>
      <p:ext uri="{BB962C8B-B14F-4D97-AF65-F5344CB8AC3E}">
        <p14:creationId xmlns:p14="http://schemas.microsoft.com/office/powerpoint/2010/main" val="351639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Lst>
  <p:hf hdr="0" ftr="0" dt="0"/>
  <p:txStyles>
    <p:titleStyle>
      <a:lvl1pPr algn="l" defTabSz="914400" rtl="0" eaLnBrk="1" latinLnBrk="0" hangingPunct="1">
        <a:spcBef>
          <a:spcPct val="0"/>
        </a:spcBef>
        <a:buNone/>
        <a:defRPr sz="3000" b="1" kern="1200">
          <a:solidFill>
            <a:srgbClr val="2D354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sv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4.png"/><Relationship Id="rId7" Type="http://schemas.openxmlformats.org/officeDocument/2006/relationships/image" Target="../media/image46.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45.wmf"/><Relationship Id="rId4" Type="http://schemas.openxmlformats.org/officeDocument/2006/relationships/oleObject" Target="../embeddings/oleObject1.bin"/><Relationship Id="rId9" Type="http://schemas.openxmlformats.org/officeDocument/2006/relationships/image" Target="../media/image47.wm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4.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kcaf.nl/platformen/samenwerkingen-en-netwerk/" TargetMode="External"/><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4.svg"/><Relationship Id="rId3" Type="http://schemas.openxmlformats.org/officeDocument/2006/relationships/image" Target="../media/image2.png"/><Relationship Id="rId7" Type="http://schemas.openxmlformats.org/officeDocument/2006/relationships/image" Target="../media/image79.svg"/><Relationship Id="rId12" Type="http://schemas.microsoft.com/office/2007/relationships/hdphoto" Target="../media/hdphoto4.wdp"/><Relationship Id="rId17" Type="http://schemas.openxmlformats.org/officeDocument/2006/relationships/image" Target="../media/image88.svg"/><Relationship Id="rId2" Type="http://schemas.openxmlformats.org/officeDocument/2006/relationships/notesSlide" Target="../notesSlides/notesSlide29.xml"/><Relationship Id="rId16" Type="http://schemas.openxmlformats.org/officeDocument/2006/relationships/image" Target="../media/image87.svg"/><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svg"/><Relationship Id="rId15" Type="http://schemas.openxmlformats.org/officeDocument/2006/relationships/image" Target="../media/image86.sv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svg"/><Relationship Id="rId14" Type="http://schemas.openxmlformats.org/officeDocument/2006/relationships/image" Target="../media/image85.svg"/></Relationships>
</file>

<file path=ppt/slides/_rels/slide39.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4.svg"/><Relationship Id="rId3" Type="http://schemas.openxmlformats.org/officeDocument/2006/relationships/image" Target="../media/image2.png"/><Relationship Id="rId7" Type="http://schemas.openxmlformats.org/officeDocument/2006/relationships/image" Target="../media/image79.svg"/><Relationship Id="rId12" Type="http://schemas.microsoft.com/office/2007/relationships/hdphoto" Target="../media/hdphoto4.wdp"/><Relationship Id="rId17" Type="http://schemas.openxmlformats.org/officeDocument/2006/relationships/image" Target="../media/image88.svg"/><Relationship Id="rId2" Type="http://schemas.openxmlformats.org/officeDocument/2006/relationships/notesSlide" Target="../notesSlides/notesSlide30.xml"/><Relationship Id="rId16" Type="http://schemas.openxmlformats.org/officeDocument/2006/relationships/image" Target="../media/image87.svg"/><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svg"/><Relationship Id="rId15" Type="http://schemas.openxmlformats.org/officeDocument/2006/relationships/image" Target="../media/image86.sv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svg"/><Relationship Id="rId14" Type="http://schemas.openxmlformats.org/officeDocument/2006/relationships/image" Target="../media/image85.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hyperlink" Target="https://www.kcaf.nl/deltaplan-aanpak-fundeirngschade/" TargetMode="Externa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4.png"/><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0.svg"/><Relationship Id="rId9" Type="http://schemas.openxmlformats.org/officeDocument/2006/relationships/image" Target="../media/image19.png"/><Relationship Id="rId14"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87.svg"/><Relationship Id="rId3" Type="http://schemas.openxmlformats.org/officeDocument/2006/relationships/image" Target="../media/image2.png"/><Relationship Id="rId7" Type="http://schemas.openxmlformats.org/officeDocument/2006/relationships/image" Target="../media/image92.png"/><Relationship Id="rId12" Type="http://schemas.openxmlformats.org/officeDocument/2006/relationships/image" Target="../media/image86.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85.svg"/><Relationship Id="rId5" Type="http://schemas.openxmlformats.org/officeDocument/2006/relationships/image" Target="../media/image90.png"/><Relationship Id="rId15" Type="http://schemas.openxmlformats.org/officeDocument/2006/relationships/image" Target="../media/image95.svg"/><Relationship Id="rId10" Type="http://schemas.openxmlformats.org/officeDocument/2006/relationships/image" Target="../media/image84.sv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88.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11.png"/><Relationship Id="rId5" Type="http://schemas.openxmlformats.org/officeDocument/2006/relationships/image" Target="../media/image106.jpeg"/><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109.png"/></Relationships>
</file>

<file path=ppt/slides/_rels/slide4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4.svg"/><Relationship Id="rId3" Type="http://schemas.openxmlformats.org/officeDocument/2006/relationships/image" Target="../media/image2.png"/><Relationship Id="rId7" Type="http://schemas.openxmlformats.org/officeDocument/2006/relationships/image" Target="../media/image79.svg"/><Relationship Id="rId12" Type="http://schemas.microsoft.com/office/2007/relationships/hdphoto" Target="../media/hdphoto4.wdp"/><Relationship Id="rId17" Type="http://schemas.openxmlformats.org/officeDocument/2006/relationships/image" Target="../media/image88.svg"/><Relationship Id="rId2" Type="http://schemas.openxmlformats.org/officeDocument/2006/relationships/notesSlide" Target="../notesSlides/notesSlide37.xml"/><Relationship Id="rId16" Type="http://schemas.openxmlformats.org/officeDocument/2006/relationships/image" Target="../media/image87.svg"/><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svg"/><Relationship Id="rId15" Type="http://schemas.openxmlformats.org/officeDocument/2006/relationships/image" Target="../media/image86.sv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svg"/><Relationship Id="rId14" Type="http://schemas.openxmlformats.org/officeDocument/2006/relationships/image" Target="../media/image85.sv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www.kcaf.nl/transparantie-woningmarkt/" TargetMode="External"/><Relationship Id="rId5" Type="http://schemas.openxmlformats.org/officeDocument/2006/relationships/image" Target="../media/image14.png"/><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19.pn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19.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9.png"/><Relationship Id="rId5" Type="http://schemas.openxmlformats.org/officeDocument/2006/relationships/image" Target="../media/image127.png"/><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4.svg"/><Relationship Id="rId3" Type="http://schemas.openxmlformats.org/officeDocument/2006/relationships/image" Target="../media/image2.png"/><Relationship Id="rId7" Type="http://schemas.openxmlformats.org/officeDocument/2006/relationships/image" Target="../media/image79.svg"/><Relationship Id="rId12" Type="http://schemas.microsoft.com/office/2007/relationships/hdphoto" Target="../media/hdphoto4.wdp"/><Relationship Id="rId17" Type="http://schemas.openxmlformats.org/officeDocument/2006/relationships/image" Target="../media/image88.svg"/><Relationship Id="rId2" Type="http://schemas.openxmlformats.org/officeDocument/2006/relationships/notesSlide" Target="../notesSlides/notesSlide42.xml"/><Relationship Id="rId16" Type="http://schemas.openxmlformats.org/officeDocument/2006/relationships/image" Target="../media/image87.svg"/><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svg"/><Relationship Id="rId15" Type="http://schemas.openxmlformats.org/officeDocument/2006/relationships/image" Target="../media/image86.sv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svg"/><Relationship Id="rId14" Type="http://schemas.openxmlformats.org/officeDocument/2006/relationships/image" Target="../media/image85.svg"/></Relationships>
</file>

<file path=ppt/slides/_rels/slide5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80D65-707F-C673-550A-93486C6F126B}"/>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E3580430-430F-AA6B-3373-1E03CF8BEA0E}"/>
              </a:ext>
            </a:extLst>
          </p:cNvPr>
          <p:cNvSpPr/>
          <p:nvPr/>
        </p:nvSpPr>
        <p:spPr>
          <a:xfrm>
            <a:off x="0" y="0"/>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A63082E-C92E-594B-694C-8F7114468E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224706" y="3715781"/>
            <a:ext cx="6214158" cy="2984108"/>
          </a:xfrm>
          <a:prstGeom prst="rect">
            <a:avLst/>
          </a:prstGeom>
        </p:spPr>
      </p:pic>
      <p:sp>
        <p:nvSpPr>
          <p:cNvPr id="12" name="Title 1">
            <a:extLst>
              <a:ext uri="{FF2B5EF4-FFF2-40B4-BE49-F238E27FC236}">
                <a16:creationId xmlns:a16="http://schemas.microsoft.com/office/drawing/2014/main" id="{AE6153E3-D202-CE05-C729-3B3A2BF31B7D}"/>
              </a:ext>
            </a:extLst>
          </p:cNvPr>
          <p:cNvSpPr txBox="1">
            <a:spLocks/>
          </p:cNvSpPr>
          <p:nvPr/>
        </p:nvSpPr>
        <p:spPr>
          <a:xfrm>
            <a:off x="3357168" y="861404"/>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a:solidFill>
                  <a:schemeClr val="bg1"/>
                </a:solidFill>
                <a:ea typeface="Calibri"/>
                <a:cs typeface="Calibri"/>
              </a:rPr>
              <a:t>Funderingsproblematiek</a:t>
            </a:r>
          </a:p>
        </p:txBody>
      </p:sp>
      <p:pic>
        <p:nvPicPr>
          <p:cNvPr id="3" name="Picture 14" descr="Logo-Medium.png">
            <a:extLst>
              <a:ext uri="{FF2B5EF4-FFF2-40B4-BE49-F238E27FC236}">
                <a16:creationId xmlns:a16="http://schemas.microsoft.com/office/drawing/2014/main" id="{90286896-F1ED-3533-7A32-75100766A0FA}"/>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18538" y="49683"/>
            <a:ext cx="3017784" cy="3161128"/>
          </a:xfrm>
          <a:prstGeom prst="rect">
            <a:avLst/>
          </a:prstGeom>
        </p:spPr>
      </p:pic>
      <p:sp>
        <p:nvSpPr>
          <p:cNvPr id="2" name="Tekstvak 1">
            <a:extLst>
              <a:ext uri="{FF2B5EF4-FFF2-40B4-BE49-F238E27FC236}">
                <a16:creationId xmlns:a16="http://schemas.microsoft.com/office/drawing/2014/main" id="{4011EEA5-B264-F652-065E-89346735BC2A}"/>
              </a:ext>
            </a:extLst>
          </p:cNvPr>
          <p:cNvSpPr txBox="1"/>
          <p:nvPr/>
        </p:nvSpPr>
        <p:spPr>
          <a:xfrm>
            <a:off x="8752731" y="2842550"/>
            <a:ext cx="3408788" cy="400110"/>
          </a:xfrm>
          <a:prstGeom prst="rect">
            <a:avLst/>
          </a:prstGeom>
          <a:noFill/>
        </p:spPr>
        <p:txBody>
          <a:bodyPr wrap="square" lIns="91440" tIns="45720" rIns="91440" bIns="45720" anchor="t">
            <a:spAutoFit/>
          </a:bodyPr>
          <a:lstStyle/>
          <a:p>
            <a:pPr algn="r"/>
            <a:r>
              <a:rPr lang="nl-NL" sz="2000" dirty="0">
                <a:solidFill>
                  <a:schemeClr val="bg1"/>
                </a:solidFill>
              </a:rPr>
              <a:t>26-03-2026</a:t>
            </a:r>
          </a:p>
        </p:txBody>
      </p:sp>
      <p:sp>
        <p:nvSpPr>
          <p:cNvPr id="4" name="Tekstvak 3">
            <a:extLst>
              <a:ext uri="{FF2B5EF4-FFF2-40B4-BE49-F238E27FC236}">
                <a16:creationId xmlns:a16="http://schemas.microsoft.com/office/drawing/2014/main" id="{141FC17C-1BB6-9908-DB97-86CA0EF11F0C}"/>
              </a:ext>
            </a:extLst>
          </p:cNvPr>
          <p:cNvSpPr txBox="1"/>
          <p:nvPr/>
        </p:nvSpPr>
        <p:spPr>
          <a:xfrm>
            <a:off x="138508" y="5429957"/>
            <a:ext cx="3408788" cy="707886"/>
          </a:xfrm>
          <a:prstGeom prst="rect">
            <a:avLst/>
          </a:prstGeom>
          <a:noFill/>
        </p:spPr>
        <p:txBody>
          <a:bodyPr wrap="square">
            <a:spAutoFit/>
          </a:bodyPr>
          <a:lstStyle/>
          <a:p>
            <a:r>
              <a:rPr lang="nl-NL" sz="2000" i="1" dirty="0"/>
              <a:t>Ing. D. Zandbergen</a:t>
            </a:r>
            <a:br>
              <a:rPr lang="nl-NL" sz="2000" i="1" dirty="0"/>
            </a:br>
            <a:endParaRPr lang="nl-NL" sz="2000" i="1" dirty="0"/>
          </a:p>
        </p:txBody>
      </p:sp>
    </p:spTree>
    <p:extLst>
      <p:ext uri="{BB962C8B-B14F-4D97-AF65-F5344CB8AC3E}">
        <p14:creationId xmlns:p14="http://schemas.microsoft.com/office/powerpoint/2010/main" val="3949134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B86E5-F195-0328-8493-1B45CF8649B4}"/>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D37A111D-D934-34AC-861D-C089D7BA98F9}"/>
              </a:ext>
            </a:extLst>
          </p:cNvPr>
          <p:cNvSpPr/>
          <p:nvPr/>
        </p:nvSpPr>
        <p:spPr>
          <a:xfrm>
            <a:off x="6240016" y="5013176"/>
            <a:ext cx="4572000" cy="369332"/>
          </a:xfrm>
          <a:prstGeom prst="rect">
            <a:avLst/>
          </a:prstGeom>
        </p:spPr>
        <p:txBody>
          <a:bodyPr>
            <a:spAutoFit/>
          </a:bodyPr>
          <a:lstStyle/>
          <a:p>
            <a:r>
              <a:rPr lang="nl-NL">
                <a:solidFill>
                  <a:srgbClr val="FF0000"/>
                </a:solidFill>
              </a:rPr>
              <a:t> </a:t>
            </a:r>
          </a:p>
        </p:txBody>
      </p:sp>
      <p:sp>
        <p:nvSpPr>
          <p:cNvPr id="3" name="Titel 1">
            <a:extLst>
              <a:ext uri="{FF2B5EF4-FFF2-40B4-BE49-F238E27FC236}">
                <a16:creationId xmlns:a16="http://schemas.microsoft.com/office/drawing/2014/main" id="{EE71DD2C-1167-77CF-E54B-23F3D5568644}"/>
              </a:ext>
            </a:extLst>
          </p:cNvPr>
          <p:cNvSpPr>
            <a:spLocks noGrp="1"/>
          </p:cNvSpPr>
          <p:nvPr>
            <p:ph type="title"/>
          </p:nvPr>
        </p:nvSpPr>
        <p:spPr>
          <a:xfrm>
            <a:off x="85486" y="350563"/>
            <a:ext cx="10972800" cy="454195"/>
          </a:xfrm>
        </p:spPr>
        <p:txBody>
          <a:bodyPr>
            <a:normAutofit fontScale="90000"/>
          </a:bodyPr>
          <a:lstStyle/>
          <a:p>
            <a:pPr algn="l"/>
            <a:r>
              <a:rPr lang="nl-NL" sz="3200" b="1">
                <a:solidFill>
                  <a:srgbClr val="3EB7F2"/>
                </a:solidFill>
                <a:latin typeface="+mn-lt"/>
                <a:cs typeface="Calibri Light" panose="020F0302020204030204" pitchFamily="34" charset="0"/>
              </a:rPr>
              <a:t>Bodemdaling</a:t>
            </a:r>
          </a:p>
        </p:txBody>
      </p:sp>
      <p:pic>
        <p:nvPicPr>
          <p:cNvPr id="2050" name="Picture 2" descr="Bodemdalingskaart -">
            <a:extLst>
              <a:ext uri="{FF2B5EF4-FFF2-40B4-BE49-F238E27FC236}">
                <a16:creationId xmlns:a16="http://schemas.microsoft.com/office/drawing/2014/main" id="{5B334684-5DD1-B88A-31F9-7907A884C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5934" y="924428"/>
            <a:ext cx="6888163" cy="5933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209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A23FA-2EBF-6816-4F65-BB40026A5FD4}"/>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092B23BA-37E4-66B5-4252-9098CAC44EFE}"/>
              </a:ext>
            </a:extLst>
          </p:cNvPr>
          <p:cNvSpPr/>
          <p:nvPr/>
        </p:nvSpPr>
        <p:spPr>
          <a:xfrm>
            <a:off x="6240016" y="5013176"/>
            <a:ext cx="4572000" cy="369332"/>
          </a:xfrm>
          <a:prstGeom prst="rect">
            <a:avLst/>
          </a:prstGeom>
        </p:spPr>
        <p:txBody>
          <a:bodyPr>
            <a:spAutoFit/>
          </a:bodyPr>
          <a:lstStyle/>
          <a:p>
            <a:r>
              <a:rPr lang="nl-NL">
                <a:solidFill>
                  <a:srgbClr val="FF0000"/>
                </a:solidFill>
              </a:rPr>
              <a:t> </a:t>
            </a:r>
          </a:p>
        </p:txBody>
      </p:sp>
      <p:sp>
        <p:nvSpPr>
          <p:cNvPr id="3" name="Titel 1">
            <a:extLst>
              <a:ext uri="{FF2B5EF4-FFF2-40B4-BE49-F238E27FC236}">
                <a16:creationId xmlns:a16="http://schemas.microsoft.com/office/drawing/2014/main" id="{7E5BF14D-F2D0-2896-DF94-FEE8DB3CAC32}"/>
              </a:ext>
            </a:extLst>
          </p:cNvPr>
          <p:cNvSpPr>
            <a:spLocks noGrp="1"/>
          </p:cNvSpPr>
          <p:nvPr>
            <p:ph type="title"/>
          </p:nvPr>
        </p:nvSpPr>
        <p:spPr>
          <a:xfrm>
            <a:off x="85486" y="350563"/>
            <a:ext cx="10972800" cy="454195"/>
          </a:xfrm>
        </p:spPr>
        <p:txBody>
          <a:bodyPr>
            <a:normAutofit fontScale="90000"/>
          </a:bodyPr>
          <a:lstStyle/>
          <a:p>
            <a:r>
              <a:rPr lang="nl-NL" sz="3200">
                <a:solidFill>
                  <a:srgbClr val="3EB7F2"/>
                </a:solidFill>
                <a:cs typeface="Calibri Light" panose="020F0302020204030204" pitchFamily="34" charset="0"/>
              </a:rPr>
              <a:t>Bodemdaling</a:t>
            </a:r>
            <a:endParaRPr lang="nl-NL" sz="3200" b="1">
              <a:latin typeface="+mn-lt"/>
              <a:cs typeface="Calibri Light" panose="020F0302020204030204" pitchFamily="34" charset="0"/>
            </a:endParaRPr>
          </a:p>
        </p:txBody>
      </p:sp>
      <p:sp>
        <p:nvSpPr>
          <p:cNvPr id="2" name="AutoShape 2">
            <a:extLst>
              <a:ext uri="{FF2B5EF4-FFF2-40B4-BE49-F238E27FC236}">
                <a16:creationId xmlns:a16="http://schemas.microsoft.com/office/drawing/2014/main" id="{570990DD-A178-4EF4-6BA0-5BAF49318A6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a:extLst>
              <a:ext uri="{FF2B5EF4-FFF2-40B4-BE49-F238E27FC236}">
                <a16:creationId xmlns:a16="http://schemas.microsoft.com/office/drawing/2014/main" id="{6DD44354-0DAB-02E9-F830-3EB9C1D5B7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126" name="Picture 6" descr="Wat is slappe bodem? - Slappe bodem">
            <a:extLst>
              <a:ext uri="{FF2B5EF4-FFF2-40B4-BE49-F238E27FC236}">
                <a16:creationId xmlns:a16="http://schemas.microsoft.com/office/drawing/2014/main" id="{3F63BE72-05F0-0CA9-BD09-30AC5EDF4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98" y="1641656"/>
            <a:ext cx="4184288" cy="4184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enniscentrum Bodemdaling en Funderingen geopend - OTAR">
            <a:extLst>
              <a:ext uri="{FF2B5EF4-FFF2-40B4-BE49-F238E27FC236}">
                <a16:creationId xmlns:a16="http://schemas.microsoft.com/office/drawing/2014/main" id="{CB21A6F6-9F0D-DB78-F73B-D41E8148D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3886" y="1641656"/>
            <a:ext cx="6600326" cy="421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276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FF343-2207-ABCA-1FA2-E852E47E6D30}"/>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A22E71DE-EAFC-5D14-D502-C32248FCBD06}"/>
              </a:ext>
            </a:extLst>
          </p:cNvPr>
          <p:cNvSpPr/>
          <p:nvPr/>
        </p:nvSpPr>
        <p:spPr>
          <a:xfrm>
            <a:off x="6240016" y="5013176"/>
            <a:ext cx="4572000" cy="369332"/>
          </a:xfrm>
          <a:prstGeom prst="rect">
            <a:avLst/>
          </a:prstGeom>
        </p:spPr>
        <p:txBody>
          <a:bodyPr>
            <a:spAutoFit/>
          </a:bodyPr>
          <a:lstStyle/>
          <a:p>
            <a:r>
              <a:rPr lang="nl-NL">
                <a:solidFill>
                  <a:srgbClr val="FF0000"/>
                </a:solidFill>
              </a:rPr>
              <a:t> </a:t>
            </a:r>
          </a:p>
        </p:txBody>
      </p:sp>
      <p:sp>
        <p:nvSpPr>
          <p:cNvPr id="3" name="Titel 1">
            <a:extLst>
              <a:ext uri="{FF2B5EF4-FFF2-40B4-BE49-F238E27FC236}">
                <a16:creationId xmlns:a16="http://schemas.microsoft.com/office/drawing/2014/main" id="{160A74C1-9055-3217-C060-1AD09C2EA83F}"/>
              </a:ext>
            </a:extLst>
          </p:cNvPr>
          <p:cNvSpPr>
            <a:spLocks noGrp="1"/>
          </p:cNvSpPr>
          <p:nvPr>
            <p:ph type="title"/>
          </p:nvPr>
        </p:nvSpPr>
        <p:spPr>
          <a:xfrm>
            <a:off x="85486" y="350563"/>
            <a:ext cx="10972800" cy="454195"/>
          </a:xfrm>
        </p:spPr>
        <p:txBody>
          <a:bodyPr>
            <a:normAutofit fontScale="90000"/>
          </a:bodyPr>
          <a:lstStyle/>
          <a:p>
            <a:r>
              <a:rPr lang="nl-NL" sz="3200">
                <a:solidFill>
                  <a:srgbClr val="3EB7F2"/>
                </a:solidFill>
                <a:cs typeface="Calibri Light" panose="020F0302020204030204" pitchFamily="34" charset="0"/>
              </a:rPr>
              <a:t>Bodemdaling</a:t>
            </a:r>
            <a:endParaRPr lang="nl-NL" sz="3200" b="1">
              <a:latin typeface="+mn-lt"/>
              <a:cs typeface="Calibri Light" panose="020F0302020204030204" pitchFamily="34" charset="0"/>
            </a:endParaRPr>
          </a:p>
        </p:txBody>
      </p:sp>
      <p:sp>
        <p:nvSpPr>
          <p:cNvPr id="2" name="AutoShape 2">
            <a:extLst>
              <a:ext uri="{FF2B5EF4-FFF2-40B4-BE49-F238E27FC236}">
                <a16:creationId xmlns:a16="http://schemas.microsoft.com/office/drawing/2014/main" id="{833E49BC-60A9-0205-300D-BF0D6302B69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a:extLst>
              <a:ext uri="{FF2B5EF4-FFF2-40B4-BE49-F238E27FC236}">
                <a16:creationId xmlns:a16="http://schemas.microsoft.com/office/drawing/2014/main" id="{1400A686-5549-2D06-63A6-35820F9C9E6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128" name="Picture 8" descr="De dorpsstraat komt op heipalen, zodat die niet verzakt | Trouw">
            <a:extLst>
              <a:ext uri="{FF2B5EF4-FFF2-40B4-BE49-F238E27FC236}">
                <a16:creationId xmlns:a16="http://schemas.microsoft.com/office/drawing/2014/main" id="{DA46BEF2-03C1-7892-6576-DDE1587C2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92" y="1017432"/>
            <a:ext cx="10380216" cy="512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159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C17DD-2334-1F60-CD8C-FB43267AC99C}"/>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6DB2F527-3E7F-0FD4-FFEE-67D7C9C82BEB}"/>
              </a:ext>
            </a:extLst>
          </p:cNvPr>
          <p:cNvSpPr/>
          <p:nvPr/>
        </p:nvSpPr>
        <p:spPr>
          <a:xfrm>
            <a:off x="6240016" y="5013176"/>
            <a:ext cx="4572000" cy="369332"/>
          </a:xfrm>
          <a:prstGeom prst="rect">
            <a:avLst/>
          </a:prstGeom>
        </p:spPr>
        <p:txBody>
          <a:bodyPr>
            <a:spAutoFit/>
          </a:bodyPr>
          <a:lstStyle/>
          <a:p>
            <a:r>
              <a:rPr lang="nl-NL">
                <a:solidFill>
                  <a:srgbClr val="FF0000"/>
                </a:solidFill>
              </a:rPr>
              <a:t> </a:t>
            </a:r>
          </a:p>
        </p:txBody>
      </p:sp>
      <p:sp>
        <p:nvSpPr>
          <p:cNvPr id="3" name="Titel 1">
            <a:extLst>
              <a:ext uri="{FF2B5EF4-FFF2-40B4-BE49-F238E27FC236}">
                <a16:creationId xmlns:a16="http://schemas.microsoft.com/office/drawing/2014/main" id="{1D321A70-A87B-E4AE-8FF3-CDB8CD111A34}"/>
              </a:ext>
            </a:extLst>
          </p:cNvPr>
          <p:cNvSpPr>
            <a:spLocks noGrp="1"/>
          </p:cNvSpPr>
          <p:nvPr>
            <p:ph type="title"/>
          </p:nvPr>
        </p:nvSpPr>
        <p:spPr>
          <a:xfrm>
            <a:off x="85486" y="350563"/>
            <a:ext cx="10972800" cy="454195"/>
          </a:xfrm>
        </p:spPr>
        <p:txBody>
          <a:bodyPr>
            <a:normAutofit fontScale="90000"/>
          </a:bodyPr>
          <a:lstStyle/>
          <a:p>
            <a:r>
              <a:rPr lang="nl-NL" sz="3200">
                <a:solidFill>
                  <a:srgbClr val="3EB7F2"/>
                </a:solidFill>
                <a:cs typeface="Calibri Light" panose="020F0302020204030204" pitchFamily="34" charset="0"/>
              </a:rPr>
              <a:t>Bodemdaling</a:t>
            </a:r>
            <a:endParaRPr lang="nl-NL" sz="3200" b="1">
              <a:latin typeface="+mn-lt"/>
              <a:cs typeface="Calibri Light" panose="020F0302020204030204" pitchFamily="34" charset="0"/>
            </a:endParaRPr>
          </a:p>
        </p:txBody>
      </p:sp>
      <p:pic>
        <p:nvPicPr>
          <p:cNvPr id="2" name="Picture 4" descr="Toolbox Bodemdaling in Steden - KBF">
            <a:extLst>
              <a:ext uri="{FF2B5EF4-FFF2-40B4-BE49-F238E27FC236}">
                <a16:creationId xmlns:a16="http://schemas.microsoft.com/office/drawing/2014/main" id="{571F2D79-A4DC-0E3B-7AF3-FFC2C284B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673" y="1013943"/>
            <a:ext cx="8416686" cy="5615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073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BC7F2-5685-5633-897B-C94815AFBC18}"/>
            </a:ext>
          </a:extLst>
        </p:cNvPr>
        <p:cNvGrpSpPr/>
        <p:nvPr/>
      </p:nvGrpSpPr>
      <p:grpSpPr>
        <a:xfrm>
          <a:off x="0" y="0"/>
          <a:ext cx="0" cy="0"/>
          <a:chOff x="0" y="0"/>
          <a:chExt cx="0" cy="0"/>
        </a:xfrm>
      </p:grpSpPr>
      <p:pic>
        <p:nvPicPr>
          <p:cNvPr id="13" name="Afbeelding 12">
            <a:extLst>
              <a:ext uri="{FF2B5EF4-FFF2-40B4-BE49-F238E27FC236}">
                <a16:creationId xmlns:a16="http://schemas.microsoft.com/office/drawing/2014/main" id="{261AA729-BBD0-DF74-B3F6-C63551356B30}"/>
              </a:ext>
            </a:extLst>
          </p:cNvPr>
          <p:cNvPicPr>
            <a:picLocks noChangeAspect="1"/>
          </p:cNvPicPr>
          <p:nvPr/>
        </p:nvPicPr>
        <p:blipFill>
          <a:blip r:embed="rId3"/>
          <a:stretch>
            <a:fillRect/>
          </a:stretch>
        </p:blipFill>
        <p:spPr>
          <a:xfrm>
            <a:off x="1037969" y="1834583"/>
            <a:ext cx="9627182" cy="4816833"/>
          </a:xfrm>
          <a:prstGeom prst="rect">
            <a:avLst/>
          </a:prstGeom>
        </p:spPr>
      </p:pic>
      <p:pic>
        <p:nvPicPr>
          <p:cNvPr id="15" name="Afbeelding 14">
            <a:extLst>
              <a:ext uri="{FF2B5EF4-FFF2-40B4-BE49-F238E27FC236}">
                <a16:creationId xmlns:a16="http://schemas.microsoft.com/office/drawing/2014/main" id="{DDCB6369-58C0-D136-E63E-891DA0FE1470}"/>
              </a:ext>
            </a:extLst>
          </p:cNvPr>
          <p:cNvPicPr>
            <a:picLocks noChangeAspect="1"/>
          </p:cNvPicPr>
          <p:nvPr/>
        </p:nvPicPr>
        <p:blipFill>
          <a:blip r:embed="rId4"/>
          <a:stretch>
            <a:fillRect/>
          </a:stretch>
        </p:blipFill>
        <p:spPr>
          <a:xfrm>
            <a:off x="7601643" y="1629632"/>
            <a:ext cx="3210373" cy="2019582"/>
          </a:xfrm>
          <a:prstGeom prst="rect">
            <a:avLst/>
          </a:prstGeom>
        </p:spPr>
      </p:pic>
      <p:sp>
        <p:nvSpPr>
          <p:cNvPr id="4" name="Rechthoek 3">
            <a:extLst>
              <a:ext uri="{FF2B5EF4-FFF2-40B4-BE49-F238E27FC236}">
                <a16:creationId xmlns:a16="http://schemas.microsoft.com/office/drawing/2014/main" id="{83C97209-6C49-7B23-CB93-CD57B8141AA2}"/>
              </a:ext>
            </a:extLst>
          </p:cNvPr>
          <p:cNvSpPr/>
          <p:nvPr/>
        </p:nvSpPr>
        <p:spPr>
          <a:xfrm>
            <a:off x="6240016" y="5013176"/>
            <a:ext cx="4572000" cy="369332"/>
          </a:xfrm>
          <a:prstGeom prst="rect">
            <a:avLst/>
          </a:prstGeom>
        </p:spPr>
        <p:txBody>
          <a:bodyPr>
            <a:spAutoFit/>
          </a:bodyPr>
          <a:lstStyle/>
          <a:p>
            <a:r>
              <a:rPr lang="nl-NL">
                <a:solidFill>
                  <a:srgbClr val="FF0000"/>
                </a:solidFill>
              </a:rPr>
              <a:t> </a:t>
            </a:r>
          </a:p>
        </p:txBody>
      </p:sp>
      <p:sp>
        <p:nvSpPr>
          <p:cNvPr id="3" name="Titel 1">
            <a:extLst>
              <a:ext uri="{FF2B5EF4-FFF2-40B4-BE49-F238E27FC236}">
                <a16:creationId xmlns:a16="http://schemas.microsoft.com/office/drawing/2014/main" id="{E3750EB4-A4C3-03F8-30FD-7F82B2066497}"/>
              </a:ext>
            </a:extLst>
          </p:cNvPr>
          <p:cNvSpPr>
            <a:spLocks noGrp="1"/>
          </p:cNvSpPr>
          <p:nvPr>
            <p:ph type="title"/>
          </p:nvPr>
        </p:nvSpPr>
        <p:spPr>
          <a:xfrm>
            <a:off x="85486" y="350563"/>
            <a:ext cx="10972800" cy="454195"/>
          </a:xfrm>
        </p:spPr>
        <p:txBody>
          <a:bodyPr>
            <a:normAutofit fontScale="90000"/>
          </a:bodyPr>
          <a:lstStyle/>
          <a:p>
            <a:pPr algn="l"/>
            <a:r>
              <a:rPr lang="nl-NL" sz="3200" b="1">
                <a:solidFill>
                  <a:srgbClr val="3EB7F2"/>
                </a:solidFill>
                <a:latin typeface="+mn-lt"/>
                <a:cs typeface="Calibri Light" panose="020F0302020204030204" pitchFamily="34" charset="0"/>
              </a:rPr>
              <a:t>Gevolgen van bodemdaling</a:t>
            </a:r>
          </a:p>
        </p:txBody>
      </p:sp>
      <p:sp>
        <p:nvSpPr>
          <p:cNvPr id="9" name="Tekstvak 8">
            <a:extLst>
              <a:ext uri="{FF2B5EF4-FFF2-40B4-BE49-F238E27FC236}">
                <a16:creationId xmlns:a16="http://schemas.microsoft.com/office/drawing/2014/main" id="{57E1778E-5DE4-1D89-D87A-7C6ECFF6A37E}"/>
              </a:ext>
            </a:extLst>
          </p:cNvPr>
          <p:cNvSpPr txBox="1"/>
          <p:nvPr/>
        </p:nvSpPr>
        <p:spPr>
          <a:xfrm>
            <a:off x="1037970" y="1371080"/>
            <a:ext cx="7915530" cy="430887"/>
          </a:xfrm>
          <a:prstGeom prst="rect">
            <a:avLst/>
          </a:prstGeom>
          <a:noFill/>
        </p:spPr>
        <p:txBody>
          <a:bodyPr wrap="square">
            <a:spAutoFit/>
          </a:bodyPr>
          <a:lstStyle/>
          <a:p>
            <a:r>
              <a:rPr lang="nl-NL" sz="2200">
                <a:solidFill>
                  <a:srgbClr val="3EB7F2"/>
                </a:solidFill>
              </a:rPr>
              <a:t>Onder de (binnen)stad zitten verschillende soorten grondlagen:</a:t>
            </a:r>
          </a:p>
        </p:txBody>
      </p:sp>
      <p:sp>
        <p:nvSpPr>
          <p:cNvPr id="10" name="Tekstvak 9">
            <a:extLst>
              <a:ext uri="{FF2B5EF4-FFF2-40B4-BE49-F238E27FC236}">
                <a16:creationId xmlns:a16="http://schemas.microsoft.com/office/drawing/2014/main" id="{514C6765-F9A4-1B6D-E753-9046C91C435F}"/>
              </a:ext>
            </a:extLst>
          </p:cNvPr>
          <p:cNvSpPr txBox="1"/>
          <p:nvPr/>
        </p:nvSpPr>
        <p:spPr>
          <a:xfrm>
            <a:off x="1037968" y="3586700"/>
            <a:ext cx="2371802" cy="430887"/>
          </a:xfrm>
          <a:prstGeom prst="rect">
            <a:avLst/>
          </a:prstGeom>
          <a:noFill/>
        </p:spPr>
        <p:txBody>
          <a:bodyPr wrap="square">
            <a:spAutoFit/>
          </a:bodyPr>
          <a:lstStyle/>
          <a:p>
            <a:r>
              <a:rPr lang="nl-NL" sz="2200">
                <a:solidFill>
                  <a:srgbClr val="3EB7F2"/>
                </a:solidFill>
              </a:rPr>
              <a:t>Gevolgen:</a:t>
            </a:r>
          </a:p>
        </p:txBody>
      </p:sp>
      <p:sp>
        <p:nvSpPr>
          <p:cNvPr id="11" name="Tekstvak 10">
            <a:extLst>
              <a:ext uri="{FF2B5EF4-FFF2-40B4-BE49-F238E27FC236}">
                <a16:creationId xmlns:a16="http://schemas.microsoft.com/office/drawing/2014/main" id="{7013D750-7CDA-7983-80E8-A7BFF616778C}"/>
              </a:ext>
            </a:extLst>
          </p:cNvPr>
          <p:cNvSpPr txBox="1"/>
          <p:nvPr/>
        </p:nvSpPr>
        <p:spPr>
          <a:xfrm>
            <a:off x="1037969" y="4049284"/>
            <a:ext cx="9473357" cy="338554"/>
          </a:xfrm>
          <a:prstGeom prst="rect">
            <a:avLst/>
          </a:prstGeom>
          <a:noFill/>
        </p:spPr>
        <p:txBody>
          <a:bodyPr wrap="square">
            <a:spAutoFit/>
          </a:bodyPr>
          <a:lstStyle/>
          <a:p>
            <a:r>
              <a:rPr lang="nl-NL" sz="1600">
                <a:solidFill>
                  <a:srgbClr val="3EB7F2"/>
                </a:solidFill>
              </a:rPr>
              <a:t>Wateroverlast                                                                                       Funderingsproblemen</a:t>
            </a:r>
          </a:p>
        </p:txBody>
      </p:sp>
      <p:pic>
        <p:nvPicPr>
          <p:cNvPr id="16" name="Picture 12" descr="Hulp bij bodemdaling in Steden – Kennis Centrum Aanpak  Funderingsproblematiek">
            <a:extLst>
              <a:ext uri="{FF2B5EF4-FFF2-40B4-BE49-F238E27FC236}">
                <a16:creationId xmlns:a16="http://schemas.microsoft.com/office/drawing/2014/main" id="{F996E556-B749-5793-33E1-CF29398594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5151" y="4840174"/>
            <a:ext cx="1395506" cy="1084668"/>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99B640F8-7DC3-5621-3827-C782A1BBED6D}"/>
              </a:ext>
            </a:extLst>
          </p:cNvPr>
          <p:cNvPicPr>
            <a:picLocks noChangeAspect="1"/>
          </p:cNvPicPr>
          <p:nvPr/>
        </p:nvPicPr>
        <p:blipFill>
          <a:blip r:embed="rId6"/>
          <a:stretch>
            <a:fillRect/>
          </a:stretch>
        </p:blipFill>
        <p:spPr>
          <a:xfrm>
            <a:off x="10724078" y="62248"/>
            <a:ext cx="1438476" cy="266737"/>
          </a:xfrm>
          <a:prstGeom prst="rect">
            <a:avLst/>
          </a:prstGeom>
        </p:spPr>
      </p:pic>
    </p:spTree>
    <p:extLst>
      <p:ext uri="{BB962C8B-B14F-4D97-AF65-F5344CB8AC3E}">
        <p14:creationId xmlns:p14="http://schemas.microsoft.com/office/powerpoint/2010/main" val="658274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09590-90ED-2AC8-E277-10809EAB7028}"/>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9CEBA25D-27ED-CA48-E49C-A284B7EE79D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24706" y="3715781"/>
            <a:ext cx="6214158" cy="2984108"/>
          </a:xfrm>
          <a:prstGeom prst="rect">
            <a:avLst/>
          </a:prstGeom>
        </p:spPr>
      </p:pic>
      <p:sp>
        <p:nvSpPr>
          <p:cNvPr id="12" name="Title 1">
            <a:extLst>
              <a:ext uri="{FF2B5EF4-FFF2-40B4-BE49-F238E27FC236}">
                <a16:creationId xmlns:a16="http://schemas.microsoft.com/office/drawing/2014/main" id="{18F7B525-F08E-32FF-E722-66CFF74DB80F}"/>
              </a:ext>
            </a:extLst>
          </p:cNvPr>
          <p:cNvSpPr txBox="1">
            <a:spLocks/>
          </p:cNvSpPr>
          <p:nvPr/>
        </p:nvSpPr>
        <p:spPr>
          <a:xfrm>
            <a:off x="3438522" y="1148125"/>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a:t>Gevolgen van bodemdaling:</a:t>
            </a:r>
          </a:p>
          <a:p>
            <a:r>
              <a:rPr lang="en-US" sz="4000" b="1" err="1">
                <a:solidFill>
                  <a:srgbClr val="3EB7F2"/>
                </a:solidFill>
                <a:latin typeface="+mn-lt"/>
              </a:rPr>
              <a:t>Openbare</a:t>
            </a:r>
            <a:r>
              <a:rPr lang="en-US" sz="4000" b="1">
                <a:solidFill>
                  <a:srgbClr val="3EB7F2"/>
                </a:solidFill>
                <a:latin typeface="+mn-lt"/>
              </a:rPr>
              <a:t> </a:t>
            </a:r>
            <a:r>
              <a:rPr lang="en-US" sz="4000" b="1" err="1">
                <a:solidFill>
                  <a:srgbClr val="3EB7F2"/>
                </a:solidFill>
                <a:latin typeface="+mn-lt"/>
              </a:rPr>
              <a:t>ruimte</a:t>
            </a:r>
          </a:p>
        </p:txBody>
      </p:sp>
      <p:pic>
        <p:nvPicPr>
          <p:cNvPr id="4" name="Picture 2" descr="Kennis Centrum Aanpak Funderingsproblematiek Logo">
            <a:extLst>
              <a:ext uri="{FF2B5EF4-FFF2-40B4-BE49-F238E27FC236}">
                <a16:creationId xmlns:a16="http://schemas.microsoft.com/office/drawing/2014/main" id="{E1D28A2D-3A13-D386-164F-0D455FC70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80" y="264678"/>
            <a:ext cx="3163385" cy="331703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F077CF68-F7DF-23CB-7B7D-79FA86FAF68F}"/>
              </a:ext>
            </a:extLst>
          </p:cNvPr>
          <p:cNvPicPr>
            <a:picLocks noChangeAspect="1"/>
          </p:cNvPicPr>
          <p:nvPr/>
        </p:nvPicPr>
        <p:blipFill>
          <a:blip r:embed="rId5"/>
          <a:stretch>
            <a:fillRect/>
          </a:stretch>
        </p:blipFill>
        <p:spPr>
          <a:xfrm>
            <a:off x="10724078" y="62248"/>
            <a:ext cx="1438476" cy="266737"/>
          </a:xfrm>
          <a:prstGeom prst="rect">
            <a:avLst/>
          </a:prstGeom>
        </p:spPr>
      </p:pic>
    </p:spTree>
    <p:extLst>
      <p:ext uri="{BB962C8B-B14F-4D97-AF65-F5344CB8AC3E}">
        <p14:creationId xmlns:p14="http://schemas.microsoft.com/office/powerpoint/2010/main" val="1181806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7D8EA-3B98-8E98-C32F-8844E512A1FD}"/>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84675626-39A4-CE8B-F7A0-8FD692C8D283}"/>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9E53F39F-259A-9CC8-73BC-C7DAD77A71CF}"/>
              </a:ext>
            </a:extLst>
          </p:cNvPr>
          <p:cNvSpPr>
            <a:spLocks noGrp="1"/>
          </p:cNvSpPr>
          <p:nvPr>
            <p:ph type="title"/>
          </p:nvPr>
        </p:nvSpPr>
        <p:spPr>
          <a:xfrm>
            <a:off x="85486" y="350563"/>
            <a:ext cx="10972800" cy="454195"/>
          </a:xfrm>
        </p:spPr>
        <p:txBody>
          <a:bodyPr>
            <a:normAutofit fontScale="90000"/>
          </a:bodyPr>
          <a:lstStyle/>
          <a:p>
            <a:r>
              <a:rPr lang="nl-NL" sz="3200">
                <a:solidFill>
                  <a:srgbClr val="3B4552"/>
                </a:solidFill>
                <a:cs typeface="Calibri Light"/>
              </a:rPr>
              <a:t>Gevolgen van bodemdaling: </a:t>
            </a:r>
            <a:r>
              <a:rPr lang="nl-NL" sz="3200">
                <a:solidFill>
                  <a:srgbClr val="3EB7F2"/>
                </a:solidFill>
                <a:cs typeface="Calibri Light"/>
              </a:rPr>
              <a:t>Openbare ruimte</a:t>
            </a:r>
            <a:endParaRPr lang="nl-NL" sz="3200" b="1">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DE7A16A8-60E5-1948-E39B-3A9576412449}"/>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4F89554-88CD-EB98-CD31-2498E283C9AF}"/>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9AE4139A-A673-D95C-331C-213A1D74E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5" name="Tekstvak 4">
            <a:extLst>
              <a:ext uri="{FF2B5EF4-FFF2-40B4-BE49-F238E27FC236}">
                <a16:creationId xmlns:a16="http://schemas.microsoft.com/office/drawing/2014/main" id="{08DAFA83-5F37-FFC2-D2F2-22E6DA7ECF71}"/>
              </a:ext>
            </a:extLst>
          </p:cNvPr>
          <p:cNvSpPr txBox="1"/>
          <p:nvPr/>
        </p:nvSpPr>
        <p:spPr>
          <a:xfrm>
            <a:off x="963828" y="1186248"/>
            <a:ext cx="5725296" cy="5078313"/>
          </a:xfrm>
          <a:prstGeom prst="rect">
            <a:avLst/>
          </a:prstGeom>
          <a:noFill/>
        </p:spPr>
        <p:txBody>
          <a:bodyPr wrap="square" rtlCol="0">
            <a:spAutoFit/>
          </a:bodyPr>
          <a:lstStyle/>
          <a:p>
            <a:r>
              <a:rPr lang="nl-NL" b="1"/>
              <a:t>Hoge kosten ontstaan door:</a:t>
            </a:r>
          </a:p>
          <a:p>
            <a:pPr marL="285750" indent="-285750">
              <a:buFont typeface="Arial" panose="020B0604020202020204" pitchFamily="34" charset="0"/>
              <a:buChar char="•"/>
            </a:pPr>
            <a:r>
              <a:rPr lang="nl-NL" b="1">
                <a:solidFill>
                  <a:srgbClr val="3EB7F2"/>
                </a:solidFill>
              </a:rPr>
              <a:t>Regelmatige ophogingen </a:t>
            </a:r>
            <a:r>
              <a:rPr lang="nl-NL"/>
              <a:t>(gemiddeld 50–60 cm per cyclus) door sterke bodemdaling.</a:t>
            </a:r>
          </a:p>
          <a:p>
            <a:pPr marL="285750" indent="-285750">
              <a:buFont typeface="Arial" panose="020B0604020202020204" pitchFamily="34" charset="0"/>
              <a:buChar char="•"/>
            </a:pPr>
            <a:endParaRPr lang="nl-NL" b="1">
              <a:solidFill>
                <a:srgbClr val="3EB7F2"/>
              </a:solidFill>
            </a:endParaRPr>
          </a:p>
          <a:p>
            <a:pPr marL="285750" indent="-285750">
              <a:buFont typeface="Arial" panose="020B0604020202020204" pitchFamily="34" charset="0"/>
              <a:buChar char="•"/>
            </a:pPr>
            <a:r>
              <a:rPr lang="nl-NL" b="1">
                <a:solidFill>
                  <a:srgbClr val="3EB7F2"/>
                </a:solidFill>
              </a:rPr>
              <a:t>Snellere aanpassing en onderhoud </a:t>
            </a:r>
            <a:r>
              <a:rPr lang="nl-NL"/>
              <a:t>van riolen en huisaansluitingen.</a:t>
            </a:r>
          </a:p>
          <a:p>
            <a:pPr marL="285750" indent="-285750">
              <a:buFont typeface="Arial" panose="020B0604020202020204" pitchFamily="34" charset="0"/>
              <a:buChar char="•"/>
            </a:pPr>
            <a:endParaRPr lang="nl-NL" b="1">
              <a:solidFill>
                <a:srgbClr val="3EB7F2"/>
              </a:solidFill>
            </a:endParaRPr>
          </a:p>
          <a:p>
            <a:pPr marL="285750" indent="-285750">
              <a:buFont typeface="Arial" panose="020B0604020202020204" pitchFamily="34" charset="0"/>
              <a:buChar char="•"/>
            </a:pPr>
            <a:r>
              <a:rPr lang="nl-NL" b="1">
                <a:solidFill>
                  <a:srgbClr val="3EB7F2"/>
                </a:solidFill>
              </a:rPr>
              <a:t>Verschilzettingen</a:t>
            </a:r>
            <a:r>
              <a:rPr lang="nl-NL"/>
              <a:t> zorgt voor minder ruimte voor waterberging in de riolen.</a:t>
            </a:r>
          </a:p>
          <a:p>
            <a:pPr marL="285750" indent="-285750">
              <a:buFont typeface="Arial" panose="020B0604020202020204" pitchFamily="34" charset="0"/>
              <a:buChar char="•"/>
            </a:pPr>
            <a:endParaRPr lang="nl-NL" b="1">
              <a:solidFill>
                <a:srgbClr val="3EB7F2"/>
              </a:solidFill>
            </a:endParaRPr>
          </a:p>
          <a:p>
            <a:pPr marL="285750" indent="-285750">
              <a:buFont typeface="Arial" panose="020B0604020202020204" pitchFamily="34" charset="0"/>
              <a:buChar char="•"/>
            </a:pPr>
            <a:r>
              <a:rPr lang="nl-NL" b="1">
                <a:solidFill>
                  <a:srgbClr val="3EB7F2"/>
                </a:solidFill>
              </a:rPr>
              <a:t>Sneller herstel en vervanging van verhardingen </a:t>
            </a:r>
            <a:r>
              <a:rPr lang="nl-NL"/>
              <a:t>(wegen, trottoirs, pleinen) door scheefzakking of te geringe ontwateringsdiepte (afstand tussen maaiveld en grondwater).</a:t>
            </a:r>
          </a:p>
          <a:p>
            <a:pPr marL="285750" indent="-285750">
              <a:buFont typeface="Arial" panose="020B0604020202020204" pitchFamily="34" charset="0"/>
              <a:buChar char="•"/>
            </a:pPr>
            <a:endParaRPr lang="nl-NL"/>
          </a:p>
          <a:p>
            <a:pPr marL="285750" indent="-285750">
              <a:buFont typeface="Arial" panose="020B0604020202020204" pitchFamily="34" charset="0"/>
              <a:buChar char="•"/>
            </a:pPr>
            <a:r>
              <a:rPr lang="nl-NL" b="1">
                <a:solidFill>
                  <a:srgbClr val="3EB7F2"/>
                </a:solidFill>
              </a:rPr>
              <a:t>Aantasting van groen</a:t>
            </a:r>
            <a:r>
              <a:rPr lang="nl-NL" b="1"/>
              <a:t>: </a:t>
            </a:r>
            <a:r>
              <a:rPr lang="nl-NL"/>
              <a:t>bomen overleven ophogingen vaak niet doordat wortels verstikken, en openbaar groen moet bij ophogingen opnieuw worden aangelegd.</a:t>
            </a:r>
          </a:p>
        </p:txBody>
      </p:sp>
      <p:pic>
        <p:nvPicPr>
          <p:cNvPr id="12" name="Afbeelding 11">
            <a:extLst>
              <a:ext uri="{FF2B5EF4-FFF2-40B4-BE49-F238E27FC236}">
                <a16:creationId xmlns:a16="http://schemas.microsoft.com/office/drawing/2014/main" id="{845A8EB1-61AB-B81D-A2F7-2DA9754F3AED}"/>
              </a:ext>
            </a:extLst>
          </p:cNvPr>
          <p:cNvPicPr>
            <a:picLocks noChangeAspect="1"/>
          </p:cNvPicPr>
          <p:nvPr/>
        </p:nvPicPr>
        <p:blipFill>
          <a:blip r:embed="rId3"/>
          <a:stretch>
            <a:fillRect/>
          </a:stretch>
        </p:blipFill>
        <p:spPr>
          <a:xfrm>
            <a:off x="8555884" y="5266840"/>
            <a:ext cx="1583321" cy="1591160"/>
          </a:xfrm>
          <a:prstGeom prst="rect">
            <a:avLst/>
          </a:prstGeom>
        </p:spPr>
      </p:pic>
      <p:pic>
        <p:nvPicPr>
          <p:cNvPr id="16" name="Afbeelding 15">
            <a:extLst>
              <a:ext uri="{FF2B5EF4-FFF2-40B4-BE49-F238E27FC236}">
                <a16:creationId xmlns:a16="http://schemas.microsoft.com/office/drawing/2014/main" id="{65B2420F-E2BD-4D1E-0ACC-812E5F0C8356}"/>
              </a:ext>
            </a:extLst>
          </p:cNvPr>
          <p:cNvPicPr>
            <a:picLocks noChangeAspect="1"/>
          </p:cNvPicPr>
          <p:nvPr/>
        </p:nvPicPr>
        <p:blipFill>
          <a:blip r:embed="rId4"/>
          <a:stretch>
            <a:fillRect/>
          </a:stretch>
        </p:blipFill>
        <p:spPr>
          <a:xfrm>
            <a:off x="8500615" y="3959164"/>
            <a:ext cx="1559901" cy="1268149"/>
          </a:xfrm>
          <a:prstGeom prst="rect">
            <a:avLst/>
          </a:prstGeom>
        </p:spPr>
      </p:pic>
      <p:pic>
        <p:nvPicPr>
          <p:cNvPr id="19" name="Afbeelding 18">
            <a:extLst>
              <a:ext uri="{FF2B5EF4-FFF2-40B4-BE49-F238E27FC236}">
                <a16:creationId xmlns:a16="http://schemas.microsoft.com/office/drawing/2014/main" id="{65D7E600-ED96-7496-E6C5-982862EF0EF3}"/>
              </a:ext>
            </a:extLst>
          </p:cNvPr>
          <p:cNvPicPr>
            <a:picLocks noChangeAspect="1"/>
          </p:cNvPicPr>
          <p:nvPr/>
        </p:nvPicPr>
        <p:blipFill>
          <a:blip r:embed="rId5"/>
          <a:stretch>
            <a:fillRect/>
          </a:stretch>
        </p:blipFill>
        <p:spPr>
          <a:xfrm>
            <a:off x="8636352" y="2457255"/>
            <a:ext cx="1422384" cy="1268149"/>
          </a:xfrm>
          <a:prstGeom prst="rect">
            <a:avLst/>
          </a:prstGeom>
        </p:spPr>
      </p:pic>
      <p:pic>
        <p:nvPicPr>
          <p:cNvPr id="26" name="Afbeelding 25">
            <a:extLst>
              <a:ext uri="{FF2B5EF4-FFF2-40B4-BE49-F238E27FC236}">
                <a16:creationId xmlns:a16="http://schemas.microsoft.com/office/drawing/2014/main" id="{983BB663-9DD5-A2B5-8F1A-83F694389683}"/>
              </a:ext>
            </a:extLst>
          </p:cNvPr>
          <p:cNvPicPr>
            <a:picLocks noChangeAspect="1"/>
          </p:cNvPicPr>
          <p:nvPr/>
        </p:nvPicPr>
        <p:blipFill>
          <a:blip r:embed="rId6"/>
          <a:stretch>
            <a:fillRect/>
          </a:stretch>
        </p:blipFill>
        <p:spPr>
          <a:xfrm>
            <a:off x="8310127" y="791882"/>
            <a:ext cx="1829078" cy="1548493"/>
          </a:xfrm>
          <a:prstGeom prst="rect">
            <a:avLst/>
          </a:prstGeom>
        </p:spPr>
      </p:pic>
    </p:spTree>
    <p:extLst>
      <p:ext uri="{BB962C8B-B14F-4D97-AF65-F5344CB8AC3E}">
        <p14:creationId xmlns:p14="http://schemas.microsoft.com/office/powerpoint/2010/main" val="2254851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86BC8-C843-9C8E-BBA9-5296F645AF2D}"/>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C0CDC594-BADD-D378-CF20-1F3C6FE9A6D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24706" y="3715781"/>
            <a:ext cx="6214158" cy="2984108"/>
          </a:xfrm>
          <a:prstGeom prst="rect">
            <a:avLst/>
          </a:prstGeom>
        </p:spPr>
      </p:pic>
      <p:sp>
        <p:nvSpPr>
          <p:cNvPr id="12" name="Title 1">
            <a:extLst>
              <a:ext uri="{FF2B5EF4-FFF2-40B4-BE49-F238E27FC236}">
                <a16:creationId xmlns:a16="http://schemas.microsoft.com/office/drawing/2014/main" id="{59A9A2AF-BC87-5B46-7CBB-C8145900C654}"/>
              </a:ext>
            </a:extLst>
          </p:cNvPr>
          <p:cNvSpPr txBox="1">
            <a:spLocks/>
          </p:cNvSpPr>
          <p:nvPr/>
        </p:nvSpPr>
        <p:spPr>
          <a:xfrm>
            <a:off x="3438522" y="1148125"/>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dirty="0"/>
              <a:t>Gevolgen van bodemdaling:</a:t>
            </a:r>
          </a:p>
          <a:p>
            <a:r>
              <a:rPr lang="en-US" sz="4000" b="1" dirty="0" err="1">
                <a:solidFill>
                  <a:srgbClr val="3EB7F2"/>
                </a:solidFill>
                <a:latin typeface="+mn-lt"/>
              </a:rPr>
              <a:t>Panden</a:t>
            </a:r>
            <a:endParaRPr lang="en-US" sz="4000" b="1" dirty="0">
              <a:solidFill>
                <a:srgbClr val="3EB7F2"/>
              </a:solidFill>
              <a:latin typeface="+mn-lt"/>
            </a:endParaRPr>
          </a:p>
        </p:txBody>
      </p:sp>
      <p:pic>
        <p:nvPicPr>
          <p:cNvPr id="4" name="Picture 2" descr="Kennis Centrum Aanpak Funderingsproblematiek Logo">
            <a:extLst>
              <a:ext uri="{FF2B5EF4-FFF2-40B4-BE49-F238E27FC236}">
                <a16:creationId xmlns:a16="http://schemas.microsoft.com/office/drawing/2014/main" id="{99AE498A-C2C7-1A75-B59A-7B4B3BCA4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80" y="264678"/>
            <a:ext cx="3163385" cy="331703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F3365716-3EF6-C3E1-2CCF-6B235DB595A0}"/>
              </a:ext>
            </a:extLst>
          </p:cNvPr>
          <p:cNvPicPr>
            <a:picLocks noChangeAspect="1"/>
          </p:cNvPicPr>
          <p:nvPr/>
        </p:nvPicPr>
        <p:blipFill>
          <a:blip r:embed="rId5"/>
          <a:stretch>
            <a:fillRect/>
          </a:stretch>
        </p:blipFill>
        <p:spPr>
          <a:xfrm>
            <a:off x="10724078" y="62248"/>
            <a:ext cx="1438476" cy="266737"/>
          </a:xfrm>
          <a:prstGeom prst="rect">
            <a:avLst/>
          </a:prstGeom>
        </p:spPr>
      </p:pic>
    </p:spTree>
    <p:extLst>
      <p:ext uri="{BB962C8B-B14F-4D97-AF65-F5344CB8AC3E}">
        <p14:creationId xmlns:p14="http://schemas.microsoft.com/office/powerpoint/2010/main" val="2166369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solidFill>
                  <a:srgbClr val="3B4552"/>
                </a:solidFill>
                <a:latin typeface="+mn-lt"/>
                <a:cs typeface="Calibri Light" panose="020F0302020204030204" pitchFamily="34" charset="0"/>
              </a:rPr>
              <a:t>Gevolgen van bodemdaling: </a:t>
            </a:r>
            <a:r>
              <a:rPr lang="nl-NL" sz="3200" b="1">
                <a:solidFill>
                  <a:srgbClr val="3EB7F2"/>
                </a:solidFill>
                <a:latin typeface="+mn-lt"/>
                <a:cs typeface="Calibri Light" panose="020F0302020204030204" pitchFamily="34" charset="0"/>
              </a:rPr>
              <a:t>Wateroverlast</a:t>
            </a:r>
          </a:p>
        </p:txBody>
      </p:sp>
      <p:sp>
        <p:nvSpPr>
          <p:cNvPr id="11" name="Tijdelijke aanduiding voor inhoud 2">
            <a:extLst>
              <a:ext uri="{FF2B5EF4-FFF2-40B4-BE49-F238E27FC236}">
                <a16:creationId xmlns:a16="http://schemas.microsoft.com/office/drawing/2014/main" id="{F398B8A8-86FF-4EC5-8E15-F341E2BC5975}"/>
              </a:ext>
            </a:extLst>
          </p:cNvPr>
          <p:cNvSpPr>
            <a:spLocks noGrp="1"/>
          </p:cNvSpPr>
          <p:nvPr>
            <p:ph idx="1"/>
          </p:nvPr>
        </p:nvSpPr>
        <p:spPr>
          <a:xfrm>
            <a:off x="1133712" y="1223122"/>
            <a:ext cx="6038053" cy="4783231"/>
          </a:xfrm>
        </p:spPr>
        <p:txBody>
          <a:bodyPr>
            <a:noAutofit/>
          </a:bodyPr>
          <a:lstStyle/>
          <a:p>
            <a:pPr marL="0" indent="0">
              <a:buClr>
                <a:srgbClr val="139DEB"/>
              </a:buClr>
              <a:buNone/>
            </a:pPr>
            <a:r>
              <a:rPr lang="nl-NL" sz="2400" b="1"/>
              <a:t>Waterschade:</a:t>
            </a:r>
          </a:p>
          <a:p>
            <a:pPr>
              <a:buClr>
                <a:srgbClr val="3EB7F2"/>
              </a:buClr>
            </a:pPr>
            <a:r>
              <a:rPr lang="nl-NL" sz="1800" b="1">
                <a:solidFill>
                  <a:srgbClr val="3EB7F2"/>
                </a:solidFill>
              </a:rPr>
              <a:t>Water in kruipkelder </a:t>
            </a:r>
            <a:r>
              <a:rPr lang="nl-NL" sz="1800"/>
              <a:t>door een te hoge grondwaterstand</a:t>
            </a:r>
          </a:p>
          <a:p>
            <a:pPr>
              <a:buClr>
                <a:srgbClr val="3EB7F2"/>
              </a:buClr>
            </a:pPr>
            <a:endParaRPr lang="nl-NL" sz="1800"/>
          </a:p>
          <a:p>
            <a:pPr>
              <a:buClr>
                <a:srgbClr val="3EB7F2"/>
              </a:buClr>
            </a:pPr>
            <a:endParaRPr lang="nl-NL" sz="1800"/>
          </a:p>
          <a:p>
            <a:pPr>
              <a:buClr>
                <a:srgbClr val="3EB7F2"/>
              </a:buClr>
            </a:pPr>
            <a:endParaRPr lang="nl-NL" sz="1800"/>
          </a:p>
          <a:p>
            <a:pPr>
              <a:buClr>
                <a:srgbClr val="3EB7F2"/>
              </a:buClr>
            </a:pPr>
            <a:endParaRPr lang="nl-NL" sz="1800"/>
          </a:p>
          <a:p>
            <a:pPr>
              <a:buClr>
                <a:srgbClr val="3EB7F2"/>
              </a:buClr>
            </a:pPr>
            <a:endParaRPr lang="nl-NL" sz="1800"/>
          </a:p>
          <a:p>
            <a:pPr>
              <a:buClr>
                <a:srgbClr val="3EB7F2"/>
              </a:buClr>
            </a:pPr>
            <a:endParaRPr lang="nl-NL" sz="1800"/>
          </a:p>
          <a:p>
            <a:pPr>
              <a:buClr>
                <a:srgbClr val="3EB7F2"/>
              </a:buClr>
            </a:pPr>
            <a:r>
              <a:rPr lang="nl-NL" sz="1800" b="1">
                <a:solidFill>
                  <a:srgbClr val="3EB7F2"/>
                </a:solidFill>
              </a:rPr>
              <a:t>Water over de drempel </a:t>
            </a:r>
            <a:r>
              <a:rPr lang="nl-NL" sz="1800"/>
              <a:t>door (zware) regenval</a:t>
            </a:r>
          </a:p>
          <a:p>
            <a:pPr>
              <a:buClr>
                <a:srgbClr val="28CC8B"/>
              </a:buClr>
              <a:buFont typeface="Wingdings" panose="05000000000000000000" pitchFamily="2" charset="2"/>
              <a:buChar char="§"/>
            </a:pPr>
            <a:endParaRPr lang="nl-NL" sz="1800"/>
          </a:p>
          <a:p>
            <a:pPr>
              <a:buClr>
                <a:srgbClr val="28CC8B"/>
              </a:buClr>
              <a:buFont typeface="Wingdings" panose="05000000000000000000" pitchFamily="2" charset="2"/>
              <a:buChar char="§"/>
            </a:pPr>
            <a:endParaRPr lang="nl-NL" sz="1200" b="1">
              <a:solidFill>
                <a:srgbClr val="28CC8B"/>
              </a:solidFill>
            </a:endParaRPr>
          </a:p>
        </p:txBody>
      </p:sp>
      <p:pic>
        <p:nvPicPr>
          <p:cNvPr id="10" name="Afbeelding 9">
            <a:extLst>
              <a:ext uri="{FF2B5EF4-FFF2-40B4-BE49-F238E27FC236}">
                <a16:creationId xmlns:a16="http://schemas.microsoft.com/office/drawing/2014/main" id="{3B38A8A1-BE66-6B6C-9481-4577253209D9}"/>
              </a:ext>
            </a:extLst>
          </p:cNvPr>
          <p:cNvPicPr>
            <a:picLocks noChangeAspect="1"/>
          </p:cNvPicPr>
          <p:nvPr/>
        </p:nvPicPr>
        <p:blipFill>
          <a:blip r:embed="rId2"/>
          <a:stretch>
            <a:fillRect/>
          </a:stretch>
        </p:blipFill>
        <p:spPr>
          <a:xfrm>
            <a:off x="8043902" y="725108"/>
            <a:ext cx="2209801" cy="2515922"/>
          </a:xfrm>
          <a:prstGeom prst="rect">
            <a:avLst/>
          </a:prstGeom>
        </p:spPr>
      </p:pic>
      <p:pic>
        <p:nvPicPr>
          <p:cNvPr id="13" name="Afbeelding 12">
            <a:extLst>
              <a:ext uri="{FF2B5EF4-FFF2-40B4-BE49-F238E27FC236}">
                <a16:creationId xmlns:a16="http://schemas.microsoft.com/office/drawing/2014/main" id="{E2B29A3F-D736-7F37-02E9-7DAEECE66976}"/>
              </a:ext>
            </a:extLst>
          </p:cNvPr>
          <p:cNvPicPr>
            <a:picLocks noChangeAspect="1"/>
          </p:cNvPicPr>
          <p:nvPr/>
        </p:nvPicPr>
        <p:blipFill>
          <a:blip r:embed="rId3"/>
          <a:stretch>
            <a:fillRect/>
          </a:stretch>
        </p:blipFill>
        <p:spPr>
          <a:xfrm>
            <a:off x="7983195" y="3535022"/>
            <a:ext cx="2331214" cy="2633224"/>
          </a:xfrm>
          <a:prstGeom prst="rect">
            <a:avLst/>
          </a:prstGeom>
        </p:spPr>
      </p:pic>
      <p:cxnSp>
        <p:nvCxnSpPr>
          <p:cNvPr id="15" name="Rechte verbindingslijn 14">
            <a:extLst>
              <a:ext uri="{FF2B5EF4-FFF2-40B4-BE49-F238E27FC236}">
                <a16:creationId xmlns:a16="http://schemas.microsoft.com/office/drawing/2014/main" id="{CE10E832-4492-E2C4-FAD9-A3404577ECBA}"/>
              </a:ext>
            </a:extLst>
          </p:cNvPr>
          <p:cNvCxnSpPr>
            <a:cxnSpLocks/>
          </p:cNvCxnSpPr>
          <p:nvPr/>
        </p:nvCxnSpPr>
        <p:spPr>
          <a:xfrm>
            <a:off x="8060531" y="4643438"/>
            <a:ext cx="1059656" cy="492918"/>
          </a:xfrm>
          <a:prstGeom prst="line">
            <a:avLst/>
          </a:prstGeom>
          <a:ln w="19050">
            <a:solidFill>
              <a:srgbClr val="85ADE8"/>
            </a:solidFill>
          </a:ln>
        </p:spPr>
        <p:style>
          <a:lnRef idx="1">
            <a:schemeClr val="accent1"/>
          </a:lnRef>
          <a:fillRef idx="0">
            <a:schemeClr val="accent1"/>
          </a:fillRef>
          <a:effectRef idx="0">
            <a:schemeClr val="accent1"/>
          </a:effectRef>
          <a:fontRef idx="minor">
            <a:schemeClr val="tx1"/>
          </a:fontRef>
        </p:style>
      </p:cxnSp>
      <p:sp>
        <p:nvSpPr>
          <p:cNvPr id="31" name="Vrije vorm: vorm 30">
            <a:extLst>
              <a:ext uri="{FF2B5EF4-FFF2-40B4-BE49-F238E27FC236}">
                <a16:creationId xmlns:a16="http://schemas.microsoft.com/office/drawing/2014/main" id="{AB595383-04BF-EEE0-DED3-74435D1C4862}"/>
              </a:ext>
            </a:extLst>
          </p:cNvPr>
          <p:cNvSpPr/>
          <p:nvPr/>
        </p:nvSpPr>
        <p:spPr>
          <a:xfrm>
            <a:off x="8051006" y="4629150"/>
            <a:ext cx="1088232" cy="723900"/>
          </a:xfrm>
          <a:custGeom>
            <a:avLst/>
            <a:gdLst>
              <a:gd name="connsiteX0" fmla="*/ 0 w 1088232"/>
              <a:gd name="connsiteY0" fmla="*/ 219075 h 723900"/>
              <a:gd name="connsiteX1" fmla="*/ 0 w 1088232"/>
              <a:gd name="connsiteY1" fmla="*/ 0 h 723900"/>
              <a:gd name="connsiteX2" fmla="*/ 1088232 w 1088232"/>
              <a:gd name="connsiteY2" fmla="*/ 502444 h 723900"/>
              <a:gd name="connsiteX3" fmla="*/ 1085850 w 1088232"/>
              <a:gd name="connsiteY3" fmla="*/ 723900 h 723900"/>
              <a:gd name="connsiteX4" fmla="*/ 0 w 1088232"/>
              <a:gd name="connsiteY4" fmla="*/ 219075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232" h="723900">
                <a:moveTo>
                  <a:pt x="0" y="219075"/>
                </a:moveTo>
                <a:lnTo>
                  <a:pt x="0" y="0"/>
                </a:lnTo>
                <a:lnTo>
                  <a:pt x="1088232" y="502444"/>
                </a:lnTo>
                <a:lnTo>
                  <a:pt x="1085850" y="723900"/>
                </a:lnTo>
                <a:lnTo>
                  <a:pt x="0" y="219075"/>
                </a:lnTo>
                <a:close/>
              </a:path>
            </a:pathLst>
          </a:custGeom>
          <a:solidFill>
            <a:srgbClr val="BCD7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Vrije vorm: vorm 32">
            <a:extLst>
              <a:ext uri="{FF2B5EF4-FFF2-40B4-BE49-F238E27FC236}">
                <a16:creationId xmlns:a16="http://schemas.microsoft.com/office/drawing/2014/main" id="{A8FFBA44-6283-709A-386F-97D9B04FF8E7}"/>
              </a:ext>
            </a:extLst>
          </p:cNvPr>
          <p:cNvSpPr/>
          <p:nvPr/>
        </p:nvSpPr>
        <p:spPr>
          <a:xfrm>
            <a:off x="9136856" y="4638675"/>
            <a:ext cx="1119188" cy="714375"/>
          </a:xfrm>
          <a:custGeom>
            <a:avLst/>
            <a:gdLst>
              <a:gd name="connsiteX0" fmla="*/ 0 w 1119188"/>
              <a:gd name="connsiteY0" fmla="*/ 492919 h 714375"/>
              <a:gd name="connsiteX1" fmla="*/ 2382 w 1119188"/>
              <a:gd name="connsiteY1" fmla="*/ 714375 h 714375"/>
              <a:gd name="connsiteX2" fmla="*/ 1119188 w 1119188"/>
              <a:gd name="connsiteY2" fmla="*/ 202406 h 714375"/>
              <a:gd name="connsiteX3" fmla="*/ 1119188 w 1119188"/>
              <a:gd name="connsiteY3" fmla="*/ 0 h 714375"/>
              <a:gd name="connsiteX4" fmla="*/ 0 w 1119188"/>
              <a:gd name="connsiteY4" fmla="*/ 492919 h 71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88" h="714375">
                <a:moveTo>
                  <a:pt x="0" y="492919"/>
                </a:moveTo>
                <a:lnTo>
                  <a:pt x="2382" y="714375"/>
                </a:lnTo>
                <a:lnTo>
                  <a:pt x="1119188" y="202406"/>
                </a:lnTo>
                <a:lnTo>
                  <a:pt x="1119188" y="0"/>
                </a:lnTo>
                <a:lnTo>
                  <a:pt x="0" y="492919"/>
                </a:lnTo>
                <a:close/>
              </a:path>
            </a:pathLst>
          </a:custGeom>
          <a:solidFill>
            <a:srgbClr val="9FC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2" name="Rechte verbindingslijn 21">
            <a:extLst>
              <a:ext uri="{FF2B5EF4-FFF2-40B4-BE49-F238E27FC236}">
                <a16:creationId xmlns:a16="http://schemas.microsoft.com/office/drawing/2014/main" id="{F5E77FB3-5392-DFE7-83F6-E43FEEBADC04}"/>
              </a:ext>
            </a:extLst>
          </p:cNvPr>
          <p:cNvCxnSpPr>
            <a:cxnSpLocks/>
          </p:cNvCxnSpPr>
          <p:nvPr/>
        </p:nvCxnSpPr>
        <p:spPr>
          <a:xfrm flipH="1">
            <a:off x="9136856" y="4638675"/>
            <a:ext cx="1116847" cy="486965"/>
          </a:xfrm>
          <a:prstGeom prst="line">
            <a:avLst/>
          </a:prstGeom>
          <a:ln w="19050">
            <a:solidFill>
              <a:srgbClr val="85ADE8"/>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EC679175-FC7D-B25A-EA1E-C7697D556575}"/>
              </a:ext>
            </a:extLst>
          </p:cNvPr>
          <p:cNvCxnSpPr>
            <a:cxnSpLocks/>
            <a:endCxn id="33" idx="0"/>
          </p:cNvCxnSpPr>
          <p:nvPr/>
        </p:nvCxnSpPr>
        <p:spPr>
          <a:xfrm>
            <a:off x="8060531" y="4629150"/>
            <a:ext cx="1076325" cy="502444"/>
          </a:xfrm>
          <a:prstGeom prst="line">
            <a:avLst/>
          </a:prstGeom>
          <a:ln w="19050">
            <a:solidFill>
              <a:srgbClr val="85AD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333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51045-9A39-5038-45A2-F84D5A88B872}"/>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55A7727C-E2D6-EC9A-0D30-93D193E8BBD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24706" y="3715781"/>
            <a:ext cx="6214158" cy="2984108"/>
          </a:xfrm>
          <a:prstGeom prst="rect">
            <a:avLst/>
          </a:prstGeom>
        </p:spPr>
      </p:pic>
      <p:sp>
        <p:nvSpPr>
          <p:cNvPr id="12" name="Title 1">
            <a:extLst>
              <a:ext uri="{FF2B5EF4-FFF2-40B4-BE49-F238E27FC236}">
                <a16:creationId xmlns:a16="http://schemas.microsoft.com/office/drawing/2014/main" id="{1ECBE5DD-33B5-3D6B-3CF0-61FB7FA5D0D1}"/>
              </a:ext>
            </a:extLst>
          </p:cNvPr>
          <p:cNvSpPr txBox="1">
            <a:spLocks/>
          </p:cNvSpPr>
          <p:nvPr/>
        </p:nvSpPr>
        <p:spPr>
          <a:xfrm>
            <a:off x="3438522" y="1148125"/>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a:t>Gevolgen van bodemdaling:</a:t>
            </a:r>
          </a:p>
          <a:p>
            <a:r>
              <a:rPr lang="en-US" sz="4000" b="1" err="1">
                <a:solidFill>
                  <a:srgbClr val="3EB7F2"/>
                </a:solidFill>
                <a:latin typeface="+mn-lt"/>
              </a:rPr>
              <a:t>Funderingsschade</a:t>
            </a:r>
            <a:endParaRPr lang="en-US" sz="4000" b="1">
              <a:solidFill>
                <a:srgbClr val="3EB7F2"/>
              </a:solidFill>
              <a:latin typeface="+mn-lt"/>
            </a:endParaRPr>
          </a:p>
        </p:txBody>
      </p:sp>
      <p:pic>
        <p:nvPicPr>
          <p:cNvPr id="4" name="Picture 2" descr="Kennis Centrum Aanpak Funderingsproblematiek Logo">
            <a:extLst>
              <a:ext uri="{FF2B5EF4-FFF2-40B4-BE49-F238E27FC236}">
                <a16:creationId xmlns:a16="http://schemas.microsoft.com/office/drawing/2014/main" id="{81735144-413E-D2EF-D08E-3515E91C0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80" y="264678"/>
            <a:ext cx="3163385" cy="331703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3B81A60E-32C3-61DC-F788-550F7A4FE898}"/>
              </a:ext>
            </a:extLst>
          </p:cNvPr>
          <p:cNvPicPr>
            <a:picLocks noChangeAspect="1"/>
          </p:cNvPicPr>
          <p:nvPr/>
        </p:nvPicPr>
        <p:blipFill>
          <a:blip r:embed="rId5"/>
          <a:stretch>
            <a:fillRect/>
          </a:stretch>
        </p:blipFill>
        <p:spPr>
          <a:xfrm>
            <a:off x="10724078" y="62248"/>
            <a:ext cx="1438476" cy="266737"/>
          </a:xfrm>
          <a:prstGeom prst="rect">
            <a:avLst/>
          </a:prstGeom>
        </p:spPr>
      </p:pic>
    </p:spTree>
    <p:extLst>
      <p:ext uri="{BB962C8B-B14F-4D97-AF65-F5344CB8AC3E}">
        <p14:creationId xmlns:p14="http://schemas.microsoft.com/office/powerpoint/2010/main" val="4251718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528AE27-557E-2342-CA79-A833BC82EF1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49877" y="1041552"/>
            <a:ext cx="9381186" cy="5688206"/>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sv-SE" sz="3200" b="1">
                <a:latin typeface="+mn-lt"/>
                <a:cs typeface="Calibri Light" panose="020F0302020204030204" pitchFamily="34" charset="0"/>
              </a:rPr>
              <a:t>Introductie </a:t>
            </a:r>
            <a:r>
              <a:rPr lang="sv-SE" sz="3200" b="1">
                <a:solidFill>
                  <a:srgbClr val="3EB7F2"/>
                </a:solidFill>
                <a:latin typeface="+mn-lt"/>
                <a:cs typeface="Calibri Light" panose="020F0302020204030204" pitchFamily="34" charset="0"/>
              </a:rPr>
              <a:t>Problematiek – Aandacht in droge zomers</a:t>
            </a:r>
            <a:endParaRPr lang="nl-NL" sz="3200" b="1">
              <a:solidFill>
                <a:srgbClr val="3EB7F2"/>
              </a:solidFill>
              <a:latin typeface="+mn-lt"/>
              <a:cs typeface="Calibri Light" panose="020F0302020204030204" pitchFamily="34" charset="0"/>
            </a:endParaRPr>
          </a:p>
        </p:txBody>
      </p:sp>
      <p:pic>
        <p:nvPicPr>
          <p:cNvPr id="2" name="Picture 2" descr="C:\Users\Dick.DGW-3-PC\Desktop\krantekoppen\IMG_6712.jpg">
            <a:extLst>
              <a:ext uri="{FF2B5EF4-FFF2-40B4-BE49-F238E27FC236}">
                <a16:creationId xmlns:a16="http://schemas.microsoft.com/office/drawing/2014/main" id="{7F137FF1-E3BD-A8E1-E678-045463906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74" y="4172989"/>
            <a:ext cx="2008151" cy="15061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Dick.DGW-3-PC\Desktop\krantekoppen\IMG_6710.jpg">
            <a:extLst>
              <a:ext uri="{FF2B5EF4-FFF2-40B4-BE49-F238E27FC236}">
                <a16:creationId xmlns:a16="http://schemas.microsoft.com/office/drawing/2014/main" id="{18053EA5-20BE-6463-8A66-6B9C20332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28" y="2450511"/>
            <a:ext cx="2008150" cy="15061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Dick.DGW-3-PC\Desktop\krantekoppen\IMG_6713.jpg">
            <a:extLst>
              <a:ext uri="{FF2B5EF4-FFF2-40B4-BE49-F238E27FC236}">
                <a16:creationId xmlns:a16="http://schemas.microsoft.com/office/drawing/2014/main" id="{C4B86E56-C08F-80C9-45CA-A3931C20E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0918" y="1261309"/>
            <a:ext cx="2890254" cy="21676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Dick.DGW-3-PC\Desktop\krantekoppen\IMG_6711.jpg">
            <a:extLst>
              <a:ext uri="{FF2B5EF4-FFF2-40B4-BE49-F238E27FC236}">
                <a16:creationId xmlns:a16="http://schemas.microsoft.com/office/drawing/2014/main" id="{3D25219F-F8AA-5D5F-3A4A-0415469B2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1063" y="3584913"/>
            <a:ext cx="2792252" cy="209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53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6F0A8546-CE0E-AFE7-171F-4C77FDF3348D}"/>
              </a:ext>
            </a:extLst>
          </p:cNvPr>
          <p:cNvPicPr>
            <a:picLocks noChangeAspect="1"/>
          </p:cNvPicPr>
          <p:nvPr/>
        </p:nvPicPr>
        <p:blipFill>
          <a:blip r:embed="rId3">
            <a:alphaModFix/>
          </a:blip>
          <a:stretch>
            <a:fillRect/>
          </a:stretch>
        </p:blipFill>
        <p:spPr>
          <a:xfrm>
            <a:off x="2509354" y="634105"/>
            <a:ext cx="4911105" cy="5912804"/>
          </a:xfrm>
          <a:prstGeom prst="rect">
            <a:avLst/>
          </a:prstGeom>
        </p:spPr>
      </p:pic>
      <p:sp>
        <p:nvSpPr>
          <p:cNvPr id="20" name="Ovaal 19">
            <a:extLst>
              <a:ext uri="{FF2B5EF4-FFF2-40B4-BE49-F238E27FC236}">
                <a16:creationId xmlns:a16="http://schemas.microsoft.com/office/drawing/2014/main" id="{30CED79C-BCC1-619D-D308-57A1EB321EF2}"/>
              </a:ext>
            </a:extLst>
          </p:cNvPr>
          <p:cNvSpPr/>
          <p:nvPr/>
        </p:nvSpPr>
        <p:spPr>
          <a:xfrm>
            <a:off x="3450975" y="3521931"/>
            <a:ext cx="919271" cy="891917"/>
          </a:xfrm>
          <a:prstGeom prst="ellipse">
            <a:avLst/>
          </a:prstGeom>
          <a:no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7732743F-A7AD-F45D-68F8-84E56F9F60D3}"/>
              </a:ext>
            </a:extLst>
          </p:cNvPr>
          <p:cNvSpPr/>
          <p:nvPr/>
        </p:nvSpPr>
        <p:spPr>
          <a:xfrm>
            <a:off x="4111089" y="2545954"/>
            <a:ext cx="884153" cy="836865"/>
          </a:xfrm>
          <a:prstGeom prst="ellipse">
            <a:avLst/>
          </a:prstGeom>
          <a:no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3" name="Rechte verbindingslijn 22">
            <a:extLst>
              <a:ext uri="{FF2B5EF4-FFF2-40B4-BE49-F238E27FC236}">
                <a16:creationId xmlns:a16="http://schemas.microsoft.com/office/drawing/2014/main" id="{7FC99821-CE18-C1BA-7520-6E4906056211}"/>
              </a:ext>
            </a:extLst>
          </p:cNvPr>
          <p:cNvCxnSpPr>
            <a:cxnSpLocks/>
            <a:stCxn id="22" idx="1"/>
          </p:cNvCxnSpPr>
          <p:nvPr/>
        </p:nvCxnSpPr>
        <p:spPr>
          <a:xfrm flipH="1">
            <a:off x="2531922" y="2668510"/>
            <a:ext cx="1708648" cy="116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48BBA25C-013F-ED18-821D-621A600C5AE0}"/>
              </a:ext>
            </a:extLst>
          </p:cNvPr>
          <p:cNvSpPr txBox="1"/>
          <p:nvPr/>
        </p:nvSpPr>
        <p:spPr>
          <a:xfrm>
            <a:off x="1709356" y="2528934"/>
            <a:ext cx="884153" cy="276999"/>
          </a:xfrm>
          <a:prstGeom prst="rect">
            <a:avLst/>
          </a:prstGeom>
          <a:noFill/>
        </p:spPr>
        <p:txBody>
          <a:bodyPr wrap="none" rtlCol="0">
            <a:spAutoFit/>
          </a:bodyPr>
          <a:lstStyle/>
          <a:p>
            <a:r>
              <a:rPr lang="nl-NL" sz="1200" b="1"/>
              <a:t>Zaanstreek</a:t>
            </a:r>
          </a:p>
        </p:txBody>
      </p:sp>
      <p:sp>
        <p:nvSpPr>
          <p:cNvPr id="25" name="Tekstvak 24">
            <a:extLst>
              <a:ext uri="{FF2B5EF4-FFF2-40B4-BE49-F238E27FC236}">
                <a16:creationId xmlns:a16="http://schemas.microsoft.com/office/drawing/2014/main" id="{56A5D7B0-0708-B4BA-A0D7-CAFB43BED6E4}"/>
              </a:ext>
            </a:extLst>
          </p:cNvPr>
          <p:cNvSpPr txBox="1"/>
          <p:nvPr/>
        </p:nvSpPr>
        <p:spPr>
          <a:xfrm>
            <a:off x="1709355" y="2718195"/>
            <a:ext cx="2289409" cy="415498"/>
          </a:xfrm>
          <a:prstGeom prst="rect">
            <a:avLst/>
          </a:prstGeom>
          <a:noFill/>
        </p:spPr>
        <p:txBody>
          <a:bodyPr wrap="none" rtlCol="0">
            <a:spAutoFit/>
          </a:bodyPr>
          <a:lstStyle/>
          <a:p>
            <a:r>
              <a:rPr lang="nl-NL" sz="1050"/>
              <a:t>Schimmel- &amp; Bacteriële aantasting van</a:t>
            </a:r>
          </a:p>
          <a:p>
            <a:r>
              <a:rPr lang="nl-NL" sz="1050"/>
              <a:t>houten palen</a:t>
            </a:r>
          </a:p>
        </p:txBody>
      </p:sp>
      <p:cxnSp>
        <p:nvCxnSpPr>
          <p:cNvPr id="26" name="Rechte verbindingslijn 25">
            <a:extLst>
              <a:ext uri="{FF2B5EF4-FFF2-40B4-BE49-F238E27FC236}">
                <a16:creationId xmlns:a16="http://schemas.microsoft.com/office/drawing/2014/main" id="{C4EEAB06-DAA1-D083-2ABD-5DBC25C6428E}"/>
              </a:ext>
            </a:extLst>
          </p:cNvPr>
          <p:cNvCxnSpPr>
            <a:cxnSpLocks/>
            <a:endCxn id="27" idx="3"/>
          </p:cNvCxnSpPr>
          <p:nvPr/>
        </p:nvCxnSpPr>
        <p:spPr>
          <a:xfrm flipH="1">
            <a:off x="1986003" y="4143864"/>
            <a:ext cx="1502610" cy="79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D7C45330-3FBC-D4CD-0767-E3F123A7C336}"/>
              </a:ext>
            </a:extLst>
          </p:cNvPr>
          <p:cNvSpPr txBox="1"/>
          <p:nvPr/>
        </p:nvSpPr>
        <p:spPr>
          <a:xfrm>
            <a:off x="975790" y="4013272"/>
            <a:ext cx="1010213" cy="276999"/>
          </a:xfrm>
          <a:prstGeom prst="rect">
            <a:avLst/>
          </a:prstGeom>
          <a:noFill/>
        </p:spPr>
        <p:txBody>
          <a:bodyPr wrap="none" rtlCol="0">
            <a:spAutoFit/>
          </a:bodyPr>
          <a:lstStyle/>
          <a:p>
            <a:r>
              <a:rPr lang="nl-NL" sz="1200" b="1"/>
              <a:t>Zuid-Holland</a:t>
            </a:r>
          </a:p>
        </p:txBody>
      </p:sp>
      <p:sp>
        <p:nvSpPr>
          <p:cNvPr id="28" name="Tekstvak 27">
            <a:extLst>
              <a:ext uri="{FF2B5EF4-FFF2-40B4-BE49-F238E27FC236}">
                <a16:creationId xmlns:a16="http://schemas.microsoft.com/office/drawing/2014/main" id="{43A951B0-0A39-E160-6C6A-1D68F71E028F}"/>
              </a:ext>
            </a:extLst>
          </p:cNvPr>
          <p:cNvSpPr txBox="1"/>
          <p:nvPr/>
        </p:nvSpPr>
        <p:spPr>
          <a:xfrm>
            <a:off x="972203" y="4203972"/>
            <a:ext cx="1933706" cy="415498"/>
          </a:xfrm>
          <a:prstGeom prst="rect">
            <a:avLst/>
          </a:prstGeom>
          <a:noFill/>
        </p:spPr>
        <p:txBody>
          <a:bodyPr wrap="square" rtlCol="0">
            <a:spAutoFit/>
          </a:bodyPr>
          <a:lstStyle/>
          <a:p>
            <a:r>
              <a:rPr lang="nl-NL" sz="1050"/>
              <a:t>Schimmelaantasting van houten palen &amp; negatieve kleef</a:t>
            </a:r>
          </a:p>
        </p:txBody>
      </p:sp>
      <p:cxnSp>
        <p:nvCxnSpPr>
          <p:cNvPr id="29" name="Rechte verbindingslijn 28">
            <a:extLst>
              <a:ext uri="{FF2B5EF4-FFF2-40B4-BE49-F238E27FC236}">
                <a16:creationId xmlns:a16="http://schemas.microsoft.com/office/drawing/2014/main" id="{0C227001-ECAB-D332-8030-DEE653F0185B}"/>
              </a:ext>
            </a:extLst>
          </p:cNvPr>
          <p:cNvCxnSpPr>
            <a:cxnSpLocks/>
          </p:cNvCxnSpPr>
          <p:nvPr/>
        </p:nvCxnSpPr>
        <p:spPr>
          <a:xfrm flipH="1" flipV="1">
            <a:off x="3681067" y="1438939"/>
            <a:ext cx="1317218" cy="149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id="{E5DF87CE-75FE-64F0-E7C2-84464AE3B5B4}"/>
              </a:ext>
            </a:extLst>
          </p:cNvPr>
          <p:cNvSpPr txBox="1"/>
          <p:nvPr/>
        </p:nvSpPr>
        <p:spPr>
          <a:xfrm>
            <a:off x="2310368" y="1287692"/>
            <a:ext cx="1360501" cy="276999"/>
          </a:xfrm>
          <a:prstGeom prst="rect">
            <a:avLst/>
          </a:prstGeom>
          <a:noFill/>
        </p:spPr>
        <p:txBody>
          <a:bodyPr wrap="none" rtlCol="0">
            <a:spAutoFit/>
          </a:bodyPr>
          <a:lstStyle/>
          <a:p>
            <a:r>
              <a:rPr lang="nl-NL" sz="1200" b="1"/>
              <a:t>Veenweide gebied</a:t>
            </a:r>
          </a:p>
        </p:txBody>
      </p:sp>
      <p:sp>
        <p:nvSpPr>
          <p:cNvPr id="31" name="Tekstvak 30">
            <a:extLst>
              <a:ext uri="{FF2B5EF4-FFF2-40B4-BE49-F238E27FC236}">
                <a16:creationId xmlns:a16="http://schemas.microsoft.com/office/drawing/2014/main" id="{4D02B364-03A2-5E09-4EB5-71922A8F9128}"/>
              </a:ext>
            </a:extLst>
          </p:cNvPr>
          <p:cNvSpPr txBox="1"/>
          <p:nvPr/>
        </p:nvSpPr>
        <p:spPr>
          <a:xfrm>
            <a:off x="2310367" y="1476953"/>
            <a:ext cx="1863011" cy="577081"/>
          </a:xfrm>
          <a:prstGeom prst="rect">
            <a:avLst/>
          </a:prstGeom>
          <a:noFill/>
        </p:spPr>
        <p:txBody>
          <a:bodyPr wrap="none" rtlCol="0">
            <a:spAutoFit/>
          </a:bodyPr>
          <a:lstStyle/>
          <a:p>
            <a:r>
              <a:rPr lang="nl-NL" sz="1050"/>
              <a:t>Uitdroging van veenlagen met </a:t>
            </a:r>
          </a:p>
          <a:p>
            <a:r>
              <a:rPr lang="nl-NL" sz="1050"/>
              <a:t>Bodemdaling tot gevolg</a:t>
            </a:r>
          </a:p>
          <a:p>
            <a:r>
              <a:rPr lang="nl-NL" sz="1050"/>
              <a:t>+ bacterieaantasting</a:t>
            </a:r>
          </a:p>
        </p:txBody>
      </p:sp>
      <p:sp>
        <p:nvSpPr>
          <p:cNvPr id="32" name="Ovaal 31">
            <a:extLst>
              <a:ext uri="{FF2B5EF4-FFF2-40B4-BE49-F238E27FC236}">
                <a16:creationId xmlns:a16="http://schemas.microsoft.com/office/drawing/2014/main" id="{30342F8D-85FC-32CC-43EF-4A8F7FC9B048}"/>
              </a:ext>
            </a:extLst>
          </p:cNvPr>
          <p:cNvSpPr/>
          <p:nvPr/>
        </p:nvSpPr>
        <p:spPr>
          <a:xfrm>
            <a:off x="4911769" y="1197637"/>
            <a:ext cx="1087594" cy="1048625"/>
          </a:xfrm>
          <a:prstGeom prst="ellipse">
            <a:avLst/>
          </a:prstGeom>
          <a:no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3" name="Rechte verbindingslijn 32">
            <a:extLst>
              <a:ext uri="{FF2B5EF4-FFF2-40B4-BE49-F238E27FC236}">
                <a16:creationId xmlns:a16="http://schemas.microsoft.com/office/drawing/2014/main" id="{A293B842-B31C-15F7-2A6D-ABC9D044244C}"/>
              </a:ext>
            </a:extLst>
          </p:cNvPr>
          <p:cNvCxnSpPr>
            <a:cxnSpLocks/>
          </p:cNvCxnSpPr>
          <p:nvPr/>
        </p:nvCxnSpPr>
        <p:spPr>
          <a:xfrm flipH="1">
            <a:off x="6550481" y="3680061"/>
            <a:ext cx="87421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CB4160CB-8C52-3A23-244A-1D5A3C2B64E4}"/>
              </a:ext>
            </a:extLst>
          </p:cNvPr>
          <p:cNvSpPr txBox="1"/>
          <p:nvPr/>
        </p:nvSpPr>
        <p:spPr>
          <a:xfrm>
            <a:off x="7421838" y="3524830"/>
            <a:ext cx="1176732" cy="276999"/>
          </a:xfrm>
          <a:prstGeom prst="rect">
            <a:avLst/>
          </a:prstGeom>
          <a:noFill/>
        </p:spPr>
        <p:txBody>
          <a:bodyPr wrap="none" rtlCol="0">
            <a:spAutoFit/>
          </a:bodyPr>
          <a:lstStyle/>
          <a:p>
            <a:r>
              <a:rPr lang="nl-NL" sz="1200" b="1"/>
              <a:t>Rivieren gebied</a:t>
            </a:r>
          </a:p>
        </p:txBody>
      </p:sp>
      <p:sp>
        <p:nvSpPr>
          <p:cNvPr id="35" name="Tekstvak 34">
            <a:extLst>
              <a:ext uri="{FF2B5EF4-FFF2-40B4-BE49-F238E27FC236}">
                <a16:creationId xmlns:a16="http://schemas.microsoft.com/office/drawing/2014/main" id="{C7F92F92-C6AB-3D67-EE98-303C5CC7C334}"/>
              </a:ext>
            </a:extLst>
          </p:cNvPr>
          <p:cNvSpPr txBox="1"/>
          <p:nvPr/>
        </p:nvSpPr>
        <p:spPr>
          <a:xfrm>
            <a:off x="7418311" y="3728366"/>
            <a:ext cx="1786066" cy="415498"/>
          </a:xfrm>
          <a:prstGeom prst="rect">
            <a:avLst/>
          </a:prstGeom>
          <a:noFill/>
        </p:spPr>
        <p:txBody>
          <a:bodyPr wrap="none" rtlCol="0">
            <a:spAutoFit/>
          </a:bodyPr>
          <a:lstStyle/>
          <a:p>
            <a:r>
              <a:rPr lang="nl-NL" sz="1050"/>
              <a:t>Uitdroging van kleilagen met </a:t>
            </a:r>
          </a:p>
          <a:p>
            <a:r>
              <a:rPr lang="nl-NL" sz="1050"/>
              <a:t>bodemdaling tot gevolg</a:t>
            </a:r>
          </a:p>
        </p:txBody>
      </p:sp>
      <p:sp>
        <p:nvSpPr>
          <p:cNvPr id="36" name="Ovaal 35">
            <a:extLst>
              <a:ext uri="{FF2B5EF4-FFF2-40B4-BE49-F238E27FC236}">
                <a16:creationId xmlns:a16="http://schemas.microsoft.com/office/drawing/2014/main" id="{B214AE3F-2EFC-BF84-B742-538C97F3B4CF}"/>
              </a:ext>
            </a:extLst>
          </p:cNvPr>
          <p:cNvSpPr/>
          <p:nvPr/>
        </p:nvSpPr>
        <p:spPr>
          <a:xfrm>
            <a:off x="5148554" y="3083208"/>
            <a:ext cx="1394567" cy="1353597"/>
          </a:xfrm>
          <a:prstGeom prst="ellipse">
            <a:avLst/>
          </a:prstGeom>
          <a:no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al 36">
            <a:extLst>
              <a:ext uri="{FF2B5EF4-FFF2-40B4-BE49-F238E27FC236}">
                <a16:creationId xmlns:a16="http://schemas.microsoft.com/office/drawing/2014/main" id="{39DB9028-91D7-9E9C-6389-25145DD328FD}"/>
              </a:ext>
            </a:extLst>
          </p:cNvPr>
          <p:cNvSpPr/>
          <p:nvPr/>
        </p:nvSpPr>
        <p:spPr>
          <a:xfrm>
            <a:off x="6048368" y="820703"/>
            <a:ext cx="1317027" cy="1266333"/>
          </a:xfrm>
          <a:prstGeom prst="ellipse">
            <a:avLst/>
          </a:prstGeom>
          <a:no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8" name="Rechte verbindingslijn 37">
            <a:extLst>
              <a:ext uri="{FF2B5EF4-FFF2-40B4-BE49-F238E27FC236}">
                <a16:creationId xmlns:a16="http://schemas.microsoft.com/office/drawing/2014/main" id="{E04F8D59-B674-FAEF-9ADB-22B3BCDA6E5C}"/>
              </a:ext>
            </a:extLst>
          </p:cNvPr>
          <p:cNvCxnSpPr>
            <a:cxnSpLocks/>
          </p:cNvCxnSpPr>
          <p:nvPr/>
        </p:nvCxnSpPr>
        <p:spPr>
          <a:xfrm flipH="1">
            <a:off x="7104848" y="956332"/>
            <a:ext cx="6312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75179346-06A3-0F33-CC74-A48D4ECD0E27}"/>
              </a:ext>
            </a:extLst>
          </p:cNvPr>
          <p:cNvSpPr txBox="1"/>
          <p:nvPr/>
        </p:nvSpPr>
        <p:spPr>
          <a:xfrm>
            <a:off x="7699419" y="810969"/>
            <a:ext cx="856004" cy="276999"/>
          </a:xfrm>
          <a:prstGeom prst="rect">
            <a:avLst/>
          </a:prstGeom>
          <a:noFill/>
        </p:spPr>
        <p:txBody>
          <a:bodyPr wrap="none" rtlCol="0">
            <a:spAutoFit/>
          </a:bodyPr>
          <a:lstStyle/>
          <a:p>
            <a:r>
              <a:rPr lang="nl-NL" sz="1200" b="1"/>
              <a:t>Groningen</a:t>
            </a:r>
          </a:p>
        </p:txBody>
      </p:sp>
      <p:sp>
        <p:nvSpPr>
          <p:cNvPr id="40" name="Tekstvak 39">
            <a:extLst>
              <a:ext uri="{FF2B5EF4-FFF2-40B4-BE49-F238E27FC236}">
                <a16:creationId xmlns:a16="http://schemas.microsoft.com/office/drawing/2014/main" id="{BC33EB0F-8554-D16E-8DB9-DB1B8E462640}"/>
              </a:ext>
            </a:extLst>
          </p:cNvPr>
          <p:cNvSpPr txBox="1"/>
          <p:nvPr/>
        </p:nvSpPr>
        <p:spPr>
          <a:xfrm>
            <a:off x="7518268" y="1385667"/>
            <a:ext cx="1901483" cy="253916"/>
          </a:xfrm>
          <a:prstGeom prst="rect">
            <a:avLst/>
          </a:prstGeom>
          <a:noFill/>
        </p:spPr>
        <p:txBody>
          <a:bodyPr wrap="none" rtlCol="0">
            <a:spAutoFit/>
          </a:bodyPr>
          <a:lstStyle/>
          <a:p>
            <a:r>
              <a:rPr lang="nl-NL" sz="1050"/>
              <a:t>Bodemdaling door gaswinning</a:t>
            </a:r>
          </a:p>
        </p:txBody>
      </p:sp>
      <p:cxnSp>
        <p:nvCxnSpPr>
          <p:cNvPr id="41" name="Rechte verbindingslijn 40">
            <a:extLst>
              <a:ext uri="{FF2B5EF4-FFF2-40B4-BE49-F238E27FC236}">
                <a16:creationId xmlns:a16="http://schemas.microsoft.com/office/drawing/2014/main" id="{F057A4A5-6FCE-7CAD-B61B-2E43FF4743DB}"/>
              </a:ext>
            </a:extLst>
          </p:cNvPr>
          <p:cNvCxnSpPr>
            <a:cxnSpLocks/>
            <a:endCxn id="44" idx="6"/>
          </p:cNvCxnSpPr>
          <p:nvPr/>
        </p:nvCxnSpPr>
        <p:spPr>
          <a:xfrm flipH="1">
            <a:off x="6278128" y="5899856"/>
            <a:ext cx="518662" cy="95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kstvak 41">
            <a:extLst>
              <a:ext uri="{FF2B5EF4-FFF2-40B4-BE49-F238E27FC236}">
                <a16:creationId xmlns:a16="http://schemas.microsoft.com/office/drawing/2014/main" id="{C0BE0A59-90C3-6C0E-172C-8C3858B2A1AA}"/>
              </a:ext>
            </a:extLst>
          </p:cNvPr>
          <p:cNvSpPr txBox="1"/>
          <p:nvPr/>
        </p:nvSpPr>
        <p:spPr>
          <a:xfrm>
            <a:off x="6755390" y="5759443"/>
            <a:ext cx="1032462" cy="276999"/>
          </a:xfrm>
          <a:prstGeom prst="rect">
            <a:avLst/>
          </a:prstGeom>
          <a:noFill/>
        </p:spPr>
        <p:txBody>
          <a:bodyPr wrap="none" rtlCol="0">
            <a:spAutoFit/>
          </a:bodyPr>
          <a:lstStyle/>
          <a:p>
            <a:r>
              <a:rPr lang="nl-NL" sz="1200" b="1"/>
              <a:t>Zuid-Limburg</a:t>
            </a:r>
          </a:p>
        </p:txBody>
      </p:sp>
      <p:sp>
        <p:nvSpPr>
          <p:cNvPr id="43" name="Tekstvak 42">
            <a:extLst>
              <a:ext uri="{FF2B5EF4-FFF2-40B4-BE49-F238E27FC236}">
                <a16:creationId xmlns:a16="http://schemas.microsoft.com/office/drawing/2014/main" id="{43F5D86D-CE2E-3C62-B1D5-244A85164E7E}"/>
              </a:ext>
            </a:extLst>
          </p:cNvPr>
          <p:cNvSpPr txBox="1"/>
          <p:nvPr/>
        </p:nvSpPr>
        <p:spPr>
          <a:xfrm>
            <a:off x="6748677" y="5922632"/>
            <a:ext cx="1542410" cy="253916"/>
          </a:xfrm>
          <a:prstGeom prst="rect">
            <a:avLst/>
          </a:prstGeom>
          <a:noFill/>
        </p:spPr>
        <p:txBody>
          <a:bodyPr wrap="none" rtlCol="0">
            <a:spAutoFit/>
          </a:bodyPr>
          <a:lstStyle/>
          <a:p>
            <a:r>
              <a:rPr lang="nl-NL" sz="1050"/>
              <a:t>Bodemstijging mijnbouw</a:t>
            </a:r>
          </a:p>
        </p:txBody>
      </p:sp>
      <p:sp>
        <p:nvSpPr>
          <p:cNvPr id="44" name="Ovaal 43">
            <a:extLst>
              <a:ext uri="{FF2B5EF4-FFF2-40B4-BE49-F238E27FC236}">
                <a16:creationId xmlns:a16="http://schemas.microsoft.com/office/drawing/2014/main" id="{4BA44D53-AE6E-47FC-2BFB-CE83F306EB5E}"/>
              </a:ext>
            </a:extLst>
          </p:cNvPr>
          <p:cNvSpPr/>
          <p:nvPr/>
        </p:nvSpPr>
        <p:spPr>
          <a:xfrm>
            <a:off x="5190534" y="5385061"/>
            <a:ext cx="1087594" cy="1048625"/>
          </a:xfrm>
          <a:prstGeom prst="ellipse">
            <a:avLst/>
          </a:prstGeom>
          <a:no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al 44">
            <a:extLst>
              <a:ext uri="{FF2B5EF4-FFF2-40B4-BE49-F238E27FC236}">
                <a16:creationId xmlns:a16="http://schemas.microsoft.com/office/drawing/2014/main" id="{3A953E95-B79C-948A-5530-EFAF8B3780C4}"/>
              </a:ext>
            </a:extLst>
          </p:cNvPr>
          <p:cNvSpPr/>
          <p:nvPr/>
        </p:nvSpPr>
        <p:spPr>
          <a:xfrm>
            <a:off x="4111089" y="3181905"/>
            <a:ext cx="1064014" cy="996311"/>
          </a:xfrm>
          <a:prstGeom prst="ellipse">
            <a:avLst/>
          </a:prstGeom>
          <a:no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Tekstvak 45">
            <a:extLst>
              <a:ext uri="{FF2B5EF4-FFF2-40B4-BE49-F238E27FC236}">
                <a16:creationId xmlns:a16="http://schemas.microsoft.com/office/drawing/2014/main" id="{11229B7A-1451-20BA-5A05-0ED7A45AD77A}"/>
              </a:ext>
            </a:extLst>
          </p:cNvPr>
          <p:cNvSpPr txBox="1"/>
          <p:nvPr/>
        </p:nvSpPr>
        <p:spPr>
          <a:xfrm>
            <a:off x="1100065" y="3187247"/>
            <a:ext cx="1231427" cy="276999"/>
          </a:xfrm>
          <a:prstGeom prst="rect">
            <a:avLst/>
          </a:prstGeom>
          <a:noFill/>
        </p:spPr>
        <p:txBody>
          <a:bodyPr wrap="none" rtlCol="0">
            <a:spAutoFit/>
          </a:bodyPr>
          <a:lstStyle/>
          <a:p>
            <a:r>
              <a:rPr lang="nl-NL" sz="1200" b="1"/>
              <a:t>Midden-Holland</a:t>
            </a:r>
          </a:p>
        </p:txBody>
      </p:sp>
      <p:sp>
        <p:nvSpPr>
          <p:cNvPr id="47" name="Tekstvak 46">
            <a:extLst>
              <a:ext uri="{FF2B5EF4-FFF2-40B4-BE49-F238E27FC236}">
                <a16:creationId xmlns:a16="http://schemas.microsoft.com/office/drawing/2014/main" id="{42AAB451-AC01-AAA3-4BAB-089B8FCD5F14}"/>
              </a:ext>
            </a:extLst>
          </p:cNvPr>
          <p:cNvSpPr txBox="1"/>
          <p:nvPr/>
        </p:nvSpPr>
        <p:spPr>
          <a:xfrm>
            <a:off x="1109042" y="3383677"/>
            <a:ext cx="2444900" cy="577081"/>
          </a:xfrm>
          <a:prstGeom prst="rect">
            <a:avLst/>
          </a:prstGeom>
          <a:noFill/>
        </p:spPr>
        <p:txBody>
          <a:bodyPr wrap="none" rtlCol="0">
            <a:spAutoFit/>
          </a:bodyPr>
          <a:lstStyle/>
          <a:p>
            <a:r>
              <a:rPr lang="nl-NL" sz="1050"/>
              <a:t>Uitdroging van veenlagen met </a:t>
            </a:r>
          </a:p>
          <a:p>
            <a:r>
              <a:rPr lang="nl-NL" sz="1050"/>
              <a:t>bodemdaling tot gevolg</a:t>
            </a:r>
          </a:p>
          <a:p>
            <a:r>
              <a:rPr lang="nl-NL" sz="1050"/>
              <a:t>&amp; schimmelaantasting en negatieve kleef</a:t>
            </a:r>
          </a:p>
        </p:txBody>
      </p:sp>
      <p:cxnSp>
        <p:nvCxnSpPr>
          <p:cNvPr id="48" name="Rechte verbindingslijn 47">
            <a:extLst>
              <a:ext uri="{FF2B5EF4-FFF2-40B4-BE49-F238E27FC236}">
                <a16:creationId xmlns:a16="http://schemas.microsoft.com/office/drawing/2014/main" id="{EF94219F-E7BE-B3C4-E2CA-16CA7C15D097}"/>
              </a:ext>
            </a:extLst>
          </p:cNvPr>
          <p:cNvCxnSpPr>
            <a:cxnSpLocks/>
          </p:cNvCxnSpPr>
          <p:nvPr/>
        </p:nvCxnSpPr>
        <p:spPr>
          <a:xfrm flipH="1" flipV="1">
            <a:off x="2280586" y="3349642"/>
            <a:ext cx="1959984" cy="11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al 48">
            <a:extLst>
              <a:ext uri="{FF2B5EF4-FFF2-40B4-BE49-F238E27FC236}">
                <a16:creationId xmlns:a16="http://schemas.microsoft.com/office/drawing/2014/main" id="{69049940-8E1C-F0D0-696C-F02E8D82F032}"/>
              </a:ext>
            </a:extLst>
          </p:cNvPr>
          <p:cNvSpPr/>
          <p:nvPr/>
        </p:nvSpPr>
        <p:spPr>
          <a:xfrm>
            <a:off x="2832576" y="4333076"/>
            <a:ext cx="1087594" cy="1048625"/>
          </a:xfrm>
          <a:prstGeom prst="ellipse">
            <a:avLst/>
          </a:prstGeom>
          <a:no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0" name="Rechte verbindingslijn 49">
            <a:extLst>
              <a:ext uri="{FF2B5EF4-FFF2-40B4-BE49-F238E27FC236}">
                <a16:creationId xmlns:a16="http://schemas.microsoft.com/office/drawing/2014/main" id="{81D46594-4125-7C20-7B3E-9BF185F36672}"/>
              </a:ext>
            </a:extLst>
          </p:cNvPr>
          <p:cNvCxnSpPr>
            <a:cxnSpLocks/>
            <a:endCxn id="51" idx="3"/>
          </p:cNvCxnSpPr>
          <p:nvPr/>
        </p:nvCxnSpPr>
        <p:spPr>
          <a:xfrm flipH="1" flipV="1">
            <a:off x="1474290" y="4823302"/>
            <a:ext cx="1363990" cy="178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kstvak 50">
            <a:extLst>
              <a:ext uri="{FF2B5EF4-FFF2-40B4-BE49-F238E27FC236}">
                <a16:creationId xmlns:a16="http://schemas.microsoft.com/office/drawing/2014/main" id="{40C6090B-03E5-81D4-DCA6-780E90EC88C1}"/>
              </a:ext>
            </a:extLst>
          </p:cNvPr>
          <p:cNvSpPr txBox="1"/>
          <p:nvPr/>
        </p:nvSpPr>
        <p:spPr>
          <a:xfrm>
            <a:off x="783780" y="4684802"/>
            <a:ext cx="690510" cy="276999"/>
          </a:xfrm>
          <a:prstGeom prst="rect">
            <a:avLst/>
          </a:prstGeom>
          <a:noFill/>
        </p:spPr>
        <p:txBody>
          <a:bodyPr wrap="none" rtlCol="0">
            <a:spAutoFit/>
          </a:bodyPr>
          <a:lstStyle/>
          <a:p>
            <a:r>
              <a:rPr lang="nl-NL" sz="1200" b="1"/>
              <a:t>Zeeland</a:t>
            </a:r>
          </a:p>
        </p:txBody>
      </p:sp>
      <p:sp>
        <p:nvSpPr>
          <p:cNvPr id="52" name="Tekstvak 51">
            <a:extLst>
              <a:ext uri="{FF2B5EF4-FFF2-40B4-BE49-F238E27FC236}">
                <a16:creationId xmlns:a16="http://schemas.microsoft.com/office/drawing/2014/main" id="{901BEFA0-C5B3-A370-00BF-5ABEDA69FD59}"/>
              </a:ext>
            </a:extLst>
          </p:cNvPr>
          <p:cNvSpPr txBox="1"/>
          <p:nvPr/>
        </p:nvSpPr>
        <p:spPr>
          <a:xfrm>
            <a:off x="782833" y="4885089"/>
            <a:ext cx="1529586" cy="415498"/>
          </a:xfrm>
          <a:prstGeom prst="rect">
            <a:avLst/>
          </a:prstGeom>
          <a:noFill/>
        </p:spPr>
        <p:txBody>
          <a:bodyPr wrap="none" rtlCol="0">
            <a:spAutoFit/>
          </a:bodyPr>
          <a:lstStyle/>
          <a:p>
            <a:r>
              <a:rPr lang="nl-NL" sz="1050"/>
              <a:t>Uitdroging kleilagen met</a:t>
            </a:r>
          </a:p>
          <a:p>
            <a:r>
              <a:rPr lang="nl-NL" sz="1050"/>
              <a:t>Bodemdaling tot gevolg</a:t>
            </a:r>
          </a:p>
        </p:txBody>
      </p:sp>
      <p:sp>
        <p:nvSpPr>
          <p:cNvPr id="53" name="Ovaal 52">
            <a:extLst>
              <a:ext uri="{FF2B5EF4-FFF2-40B4-BE49-F238E27FC236}">
                <a16:creationId xmlns:a16="http://schemas.microsoft.com/office/drawing/2014/main" id="{352FECA6-CD00-11A0-78F6-CB3170D82ED9}"/>
              </a:ext>
            </a:extLst>
          </p:cNvPr>
          <p:cNvSpPr/>
          <p:nvPr/>
        </p:nvSpPr>
        <p:spPr>
          <a:xfrm>
            <a:off x="5661264" y="2013455"/>
            <a:ext cx="1044000" cy="1044000"/>
          </a:xfrm>
          <a:prstGeom prst="ellipse">
            <a:avLst/>
          </a:prstGeom>
          <a:no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4" name="Rechte verbindingslijn 53">
            <a:extLst>
              <a:ext uri="{FF2B5EF4-FFF2-40B4-BE49-F238E27FC236}">
                <a16:creationId xmlns:a16="http://schemas.microsoft.com/office/drawing/2014/main" id="{E7375DDB-34B2-B7EB-1866-7CE8B3A78FCE}"/>
              </a:ext>
            </a:extLst>
          </p:cNvPr>
          <p:cNvCxnSpPr>
            <a:cxnSpLocks/>
          </p:cNvCxnSpPr>
          <p:nvPr/>
        </p:nvCxnSpPr>
        <p:spPr>
          <a:xfrm flipH="1">
            <a:off x="6645246" y="2268916"/>
            <a:ext cx="6312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kstvak 54">
            <a:extLst>
              <a:ext uri="{FF2B5EF4-FFF2-40B4-BE49-F238E27FC236}">
                <a16:creationId xmlns:a16="http://schemas.microsoft.com/office/drawing/2014/main" id="{0D6A24AA-7EFA-2F0B-2990-0E8F73DF8EF9}"/>
              </a:ext>
            </a:extLst>
          </p:cNvPr>
          <p:cNvSpPr txBox="1"/>
          <p:nvPr/>
        </p:nvSpPr>
        <p:spPr>
          <a:xfrm>
            <a:off x="7239817" y="2123553"/>
            <a:ext cx="1854995" cy="276999"/>
          </a:xfrm>
          <a:prstGeom prst="rect">
            <a:avLst/>
          </a:prstGeom>
          <a:noFill/>
        </p:spPr>
        <p:txBody>
          <a:bodyPr wrap="none" rtlCol="0">
            <a:spAutoFit/>
          </a:bodyPr>
          <a:lstStyle/>
          <a:p>
            <a:r>
              <a:rPr lang="nl-NL" sz="1200" b="1"/>
              <a:t>Drenthe, Noord-Overijssel</a:t>
            </a:r>
          </a:p>
        </p:txBody>
      </p:sp>
      <p:sp>
        <p:nvSpPr>
          <p:cNvPr id="56" name="Tekstvak 55">
            <a:extLst>
              <a:ext uri="{FF2B5EF4-FFF2-40B4-BE49-F238E27FC236}">
                <a16:creationId xmlns:a16="http://schemas.microsoft.com/office/drawing/2014/main" id="{B8D97BB7-C717-B681-B8E0-A6EE051756A2}"/>
              </a:ext>
            </a:extLst>
          </p:cNvPr>
          <p:cNvSpPr txBox="1"/>
          <p:nvPr/>
        </p:nvSpPr>
        <p:spPr>
          <a:xfrm>
            <a:off x="7239817" y="2304673"/>
            <a:ext cx="1794081" cy="415498"/>
          </a:xfrm>
          <a:prstGeom prst="rect">
            <a:avLst/>
          </a:prstGeom>
          <a:noFill/>
        </p:spPr>
        <p:txBody>
          <a:bodyPr wrap="none" rtlCol="0">
            <a:spAutoFit/>
          </a:bodyPr>
          <a:lstStyle/>
          <a:p>
            <a:r>
              <a:rPr lang="nl-NL" sz="1050"/>
              <a:t>Bodemdaling van klei-, veen- </a:t>
            </a:r>
          </a:p>
          <a:p>
            <a:r>
              <a:rPr lang="nl-NL" sz="1050"/>
              <a:t>en leemlagen</a:t>
            </a:r>
          </a:p>
        </p:txBody>
      </p:sp>
      <p:sp>
        <p:nvSpPr>
          <p:cNvPr id="57" name="Ovaal 56">
            <a:extLst>
              <a:ext uri="{FF2B5EF4-FFF2-40B4-BE49-F238E27FC236}">
                <a16:creationId xmlns:a16="http://schemas.microsoft.com/office/drawing/2014/main" id="{FC404F85-06C0-7B7E-4017-29DA8E81F0C2}"/>
              </a:ext>
            </a:extLst>
          </p:cNvPr>
          <p:cNvSpPr/>
          <p:nvPr/>
        </p:nvSpPr>
        <p:spPr>
          <a:xfrm>
            <a:off x="4268155" y="4308099"/>
            <a:ext cx="1044000" cy="1044000"/>
          </a:xfrm>
          <a:prstGeom prst="ellipse">
            <a:avLst/>
          </a:prstGeom>
          <a:no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8" name="Rechte verbindingslijn 57">
            <a:extLst>
              <a:ext uri="{FF2B5EF4-FFF2-40B4-BE49-F238E27FC236}">
                <a16:creationId xmlns:a16="http://schemas.microsoft.com/office/drawing/2014/main" id="{926DB866-5507-C18C-CE18-2D91A46E57A1}"/>
              </a:ext>
            </a:extLst>
          </p:cNvPr>
          <p:cNvCxnSpPr>
            <a:cxnSpLocks/>
          </p:cNvCxnSpPr>
          <p:nvPr/>
        </p:nvCxnSpPr>
        <p:spPr>
          <a:xfrm flipH="1">
            <a:off x="5252138" y="4563560"/>
            <a:ext cx="15032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kstvak 58">
            <a:extLst>
              <a:ext uri="{FF2B5EF4-FFF2-40B4-BE49-F238E27FC236}">
                <a16:creationId xmlns:a16="http://schemas.microsoft.com/office/drawing/2014/main" id="{86D5F99C-A872-CC5F-A43F-ABFB5F3A9407}"/>
              </a:ext>
            </a:extLst>
          </p:cNvPr>
          <p:cNvSpPr txBox="1"/>
          <p:nvPr/>
        </p:nvSpPr>
        <p:spPr>
          <a:xfrm>
            <a:off x="6842497" y="4409490"/>
            <a:ext cx="1179875" cy="276999"/>
          </a:xfrm>
          <a:prstGeom prst="rect">
            <a:avLst/>
          </a:prstGeom>
          <a:noFill/>
        </p:spPr>
        <p:txBody>
          <a:bodyPr wrap="none" rtlCol="0">
            <a:spAutoFit/>
          </a:bodyPr>
          <a:lstStyle/>
          <a:p>
            <a:r>
              <a:rPr lang="nl-NL" sz="1200" b="1"/>
              <a:t>Noord-Brabant</a:t>
            </a:r>
          </a:p>
        </p:txBody>
      </p:sp>
      <p:sp>
        <p:nvSpPr>
          <p:cNvPr id="60" name="Tekstvak 59">
            <a:extLst>
              <a:ext uri="{FF2B5EF4-FFF2-40B4-BE49-F238E27FC236}">
                <a16:creationId xmlns:a16="http://schemas.microsoft.com/office/drawing/2014/main" id="{FE0C76AE-82ED-8F7F-3C68-321106FE171D}"/>
              </a:ext>
            </a:extLst>
          </p:cNvPr>
          <p:cNvSpPr txBox="1"/>
          <p:nvPr/>
        </p:nvSpPr>
        <p:spPr>
          <a:xfrm>
            <a:off x="6842497" y="4590610"/>
            <a:ext cx="2153154" cy="415498"/>
          </a:xfrm>
          <a:prstGeom prst="rect">
            <a:avLst/>
          </a:prstGeom>
          <a:noFill/>
        </p:spPr>
        <p:txBody>
          <a:bodyPr wrap="none" rtlCol="0">
            <a:spAutoFit/>
          </a:bodyPr>
          <a:lstStyle/>
          <a:p>
            <a:r>
              <a:rPr lang="nl-NL" sz="1050"/>
              <a:t>Bodemdaling van klei- en veenlagen</a:t>
            </a:r>
          </a:p>
          <a:p>
            <a:r>
              <a:rPr lang="nl-NL" sz="1050"/>
              <a:t>en slappe zandgronden</a:t>
            </a:r>
          </a:p>
        </p:txBody>
      </p:sp>
      <p:sp>
        <p:nvSpPr>
          <p:cNvPr id="61" name="Tekstvak 60">
            <a:extLst>
              <a:ext uri="{FF2B5EF4-FFF2-40B4-BE49-F238E27FC236}">
                <a16:creationId xmlns:a16="http://schemas.microsoft.com/office/drawing/2014/main" id="{CC73BDC1-D5FC-8A27-65AD-D04365974F64}"/>
              </a:ext>
            </a:extLst>
          </p:cNvPr>
          <p:cNvSpPr txBox="1"/>
          <p:nvPr/>
        </p:nvSpPr>
        <p:spPr>
          <a:xfrm>
            <a:off x="7355294" y="6448185"/>
            <a:ext cx="3068095" cy="553998"/>
          </a:xfrm>
          <a:prstGeom prst="rect">
            <a:avLst/>
          </a:prstGeom>
          <a:noFill/>
        </p:spPr>
        <p:txBody>
          <a:bodyPr wrap="square" rtlCol="0">
            <a:spAutoFit/>
          </a:bodyPr>
          <a:lstStyle/>
          <a:p>
            <a:r>
              <a:rPr lang="nl-NL" sz="1000" i="1">
                <a:solidFill>
                  <a:schemeClr val="bg1">
                    <a:lumMod val="50000"/>
                  </a:schemeClr>
                </a:solidFill>
              </a:rPr>
              <a:t>Bron zakkingskaart: Deltares (2022)</a:t>
            </a:r>
          </a:p>
          <a:p>
            <a:r>
              <a:rPr lang="nl-NL" sz="1000" i="1">
                <a:solidFill>
                  <a:schemeClr val="bg1">
                    <a:lumMod val="50000"/>
                  </a:schemeClr>
                </a:solidFill>
              </a:rPr>
              <a:t>Bron Funderingsprobleemgebieden: FunderMaps (2024)</a:t>
            </a:r>
          </a:p>
          <a:p>
            <a:endParaRPr lang="nl-NL" sz="1000">
              <a:solidFill>
                <a:schemeClr val="bg1">
                  <a:lumMod val="50000"/>
                </a:schemeClr>
              </a:solidFill>
            </a:endParaRPr>
          </a:p>
        </p:txBody>
      </p:sp>
      <p:graphicFrame>
        <p:nvGraphicFramePr>
          <p:cNvPr id="62" name="Object 61">
            <a:extLst>
              <a:ext uri="{FF2B5EF4-FFF2-40B4-BE49-F238E27FC236}">
                <a16:creationId xmlns:a16="http://schemas.microsoft.com/office/drawing/2014/main" id="{2BD0B7F4-DCCB-E088-EAD7-28A2AF6C98D8}"/>
              </a:ext>
            </a:extLst>
          </p:cNvPr>
          <p:cNvGraphicFramePr>
            <a:graphicFrameLocks noChangeAspect="1"/>
          </p:cNvGraphicFramePr>
          <p:nvPr/>
        </p:nvGraphicFramePr>
        <p:xfrm>
          <a:off x="9373743" y="3985274"/>
          <a:ext cx="1540789" cy="2215127"/>
        </p:xfrm>
        <a:graphic>
          <a:graphicData uri="http://schemas.openxmlformats.org/presentationml/2006/ole">
            <mc:AlternateContent xmlns:mc="http://schemas.openxmlformats.org/markup-compatibility/2006">
              <mc:Choice xmlns:v="urn:schemas-microsoft-com:vml" Requires="v">
                <p:oleObj name="Bitmapafbeelding" r:id="rId4" imgW="6829560" imgH="9820440" progId="Paint.Picture">
                  <p:embed/>
                </p:oleObj>
              </mc:Choice>
              <mc:Fallback>
                <p:oleObj name="Bitmapafbeelding" r:id="rId4" imgW="6829560" imgH="9820440" progId="Paint.Picture">
                  <p:embed/>
                  <p:pic>
                    <p:nvPicPr>
                      <p:cNvPr id="62" name="Object 61">
                        <a:extLst>
                          <a:ext uri="{FF2B5EF4-FFF2-40B4-BE49-F238E27FC236}">
                            <a16:creationId xmlns:a16="http://schemas.microsoft.com/office/drawing/2014/main" id="{2BD0B7F4-DCCB-E088-EAD7-28A2AF6C98D8}"/>
                          </a:ext>
                        </a:extLst>
                      </p:cNvPr>
                      <p:cNvPicPr/>
                      <p:nvPr/>
                    </p:nvPicPr>
                    <p:blipFill>
                      <a:blip r:embed="rId5"/>
                      <a:stretch>
                        <a:fillRect/>
                      </a:stretch>
                    </p:blipFill>
                    <p:spPr>
                      <a:xfrm>
                        <a:off x="9373743" y="3985274"/>
                        <a:ext cx="1540789" cy="2215127"/>
                      </a:xfrm>
                      <a:prstGeom prst="rect">
                        <a:avLst/>
                      </a:prstGeom>
                    </p:spPr>
                  </p:pic>
                </p:oleObj>
              </mc:Fallback>
            </mc:AlternateContent>
          </a:graphicData>
        </a:graphic>
      </p:graphicFrame>
      <p:graphicFrame>
        <p:nvGraphicFramePr>
          <p:cNvPr id="63" name="Object 62">
            <a:extLst>
              <a:ext uri="{FF2B5EF4-FFF2-40B4-BE49-F238E27FC236}">
                <a16:creationId xmlns:a16="http://schemas.microsoft.com/office/drawing/2014/main" id="{552594D7-9663-BA50-BD35-7E8735D16D4A}"/>
              </a:ext>
            </a:extLst>
          </p:cNvPr>
          <p:cNvGraphicFramePr>
            <a:graphicFrameLocks noChangeAspect="1"/>
          </p:cNvGraphicFramePr>
          <p:nvPr/>
        </p:nvGraphicFramePr>
        <p:xfrm>
          <a:off x="9335931" y="3480264"/>
          <a:ext cx="2434309" cy="235260"/>
        </p:xfrm>
        <a:graphic>
          <a:graphicData uri="http://schemas.openxmlformats.org/presentationml/2006/ole">
            <mc:AlternateContent xmlns:mc="http://schemas.openxmlformats.org/markup-compatibility/2006">
              <mc:Choice xmlns:v="urn:schemas-microsoft-com:vml" Requires="v">
                <p:oleObj name="Bitmapafbeelding" r:id="rId6" imgW="11077560" imgH="1285920" progId="Paint.Picture">
                  <p:embed/>
                </p:oleObj>
              </mc:Choice>
              <mc:Fallback>
                <p:oleObj name="Bitmapafbeelding" r:id="rId6" imgW="11077560" imgH="1285920" progId="Paint.Picture">
                  <p:embed/>
                  <p:pic>
                    <p:nvPicPr>
                      <p:cNvPr id="63" name="Object 62">
                        <a:extLst>
                          <a:ext uri="{FF2B5EF4-FFF2-40B4-BE49-F238E27FC236}">
                            <a16:creationId xmlns:a16="http://schemas.microsoft.com/office/drawing/2014/main" id="{552594D7-9663-BA50-BD35-7E8735D16D4A}"/>
                          </a:ext>
                        </a:extLst>
                      </p:cNvPr>
                      <p:cNvPicPr/>
                      <p:nvPr/>
                    </p:nvPicPr>
                    <p:blipFill>
                      <a:blip r:embed="rId7"/>
                      <a:stretch>
                        <a:fillRect/>
                      </a:stretch>
                    </p:blipFill>
                    <p:spPr>
                      <a:xfrm>
                        <a:off x="9335931" y="3480264"/>
                        <a:ext cx="2434309" cy="235260"/>
                      </a:xfrm>
                      <a:prstGeom prst="rect">
                        <a:avLst/>
                      </a:prstGeom>
                    </p:spPr>
                  </p:pic>
                </p:oleObj>
              </mc:Fallback>
            </mc:AlternateContent>
          </a:graphicData>
        </a:graphic>
      </p:graphicFrame>
      <p:graphicFrame>
        <p:nvGraphicFramePr>
          <p:cNvPr id="64" name="Object 63">
            <a:extLst>
              <a:ext uri="{FF2B5EF4-FFF2-40B4-BE49-F238E27FC236}">
                <a16:creationId xmlns:a16="http://schemas.microsoft.com/office/drawing/2014/main" id="{AE55F33D-72D3-2B3C-B6E1-33AFE9210863}"/>
              </a:ext>
            </a:extLst>
          </p:cNvPr>
          <p:cNvGraphicFramePr>
            <a:graphicFrameLocks noChangeAspect="1"/>
          </p:cNvGraphicFramePr>
          <p:nvPr/>
        </p:nvGraphicFramePr>
        <p:xfrm>
          <a:off x="9398842" y="3755935"/>
          <a:ext cx="1783691" cy="151372"/>
        </p:xfrm>
        <a:graphic>
          <a:graphicData uri="http://schemas.openxmlformats.org/presentationml/2006/ole">
            <mc:AlternateContent xmlns:mc="http://schemas.openxmlformats.org/markup-compatibility/2006">
              <mc:Choice xmlns:v="urn:schemas-microsoft-com:vml" Requires="v">
                <p:oleObj name="Bitmapafbeelding" r:id="rId8" imgW="10887120" imgH="923760" progId="Paint.Picture">
                  <p:embed/>
                </p:oleObj>
              </mc:Choice>
              <mc:Fallback>
                <p:oleObj name="Bitmapafbeelding" r:id="rId8" imgW="10887120" imgH="923760" progId="Paint.Picture">
                  <p:embed/>
                  <p:pic>
                    <p:nvPicPr>
                      <p:cNvPr id="64" name="Object 63">
                        <a:extLst>
                          <a:ext uri="{FF2B5EF4-FFF2-40B4-BE49-F238E27FC236}">
                            <a16:creationId xmlns:a16="http://schemas.microsoft.com/office/drawing/2014/main" id="{AE55F33D-72D3-2B3C-B6E1-33AFE9210863}"/>
                          </a:ext>
                        </a:extLst>
                      </p:cNvPr>
                      <p:cNvPicPr/>
                      <p:nvPr/>
                    </p:nvPicPr>
                    <p:blipFill>
                      <a:blip r:embed="rId9"/>
                      <a:stretch>
                        <a:fillRect/>
                      </a:stretch>
                    </p:blipFill>
                    <p:spPr>
                      <a:xfrm>
                        <a:off x="9398842" y="3755935"/>
                        <a:ext cx="1783691" cy="151372"/>
                      </a:xfrm>
                      <a:prstGeom prst="rect">
                        <a:avLst/>
                      </a:prstGeom>
                    </p:spPr>
                  </p:pic>
                </p:oleObj>
              </mc:Fallback>
            </mc:AlternateContent>
          </a:graphicData>
        </a:graphic>
      </p:graphicFrame>
      <p:sp>
        <p:nvSpPr>
          <p:cNvPr id="4" name="Rechthoek 3">
            <a:extLst>
              <a:ext uri="{FF2B5EF4-FFF2-40B4-BE49-F238E27FC236}">
                <a16:creationId xmlns:a16="http://schemas.microsoft.com/office/drawing/2014/main" id="{00ABA5A1-4E2C-4792-BDF2-883C2F7C7533}"/>
              </a:ext>
            </a:extLst>
          </p:cNvPr>
          <p:cNvSpPr/>
          <p:nvPr/>
        </p:nvSpPr>
        <p:spPr>
          <a:xfrm>
            <a:off x="6240016" y="5013176"/>
            <a:ext cx="4572000" cy="369332"/>
          </a:xfrm>
          <a:prstGeom prst="rect">
            <a:avLst/>
          </a:prstGeom>
        </p:spPr>
        <p:txBody>
          <a:bodyPr>
            <a:spAutoFit/>
          </a:bodyPr>
          <a:lstStyle/>
          <a:p>
            <a:r>
              <a:rPr lang="nl-NL">
                <a:solidFill>
                  <a:srgbClr val="FF0000"/>
                </a:solidFill>
              </a:rPr>
              <a:t> </a:t>
            </a:r>
          </a:p>
        </p:txBody>
      </p:sp>
      <p:sp>
        <p:nvSpPr>
          <p:cNvPr id="3" name="Titel 1">
            <a:extLst>
              <a:ext uri="{FF2B5EF4-FFF2-40B4-BE49-F238E27FC236}">
                <a16:creationId xmlns:a16="http://schemas.microsoft.com/office/drawing/2014/main" id="{E098ED72-A64C-BAFD-C142-D28E3EF390B1}"/>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Welke </a:t>
            </a:r>
            <a:r>
              <a:rPr lang="nl-NL" sz="3200" b="1">
                <a:solidFill>
                  <a:srgbClr val="3EB7F2"/>
                </a:solidFill>
                <a:latin typeface="+mn-lt"/>
                <a:cs typeface="Calibri Light" panose="020F0302020204030204" pitchFamily="34" charset="0"/>
              </a:rPr>
              <a:t>funderingsrisico’s</a:t>
            </a:r>
            <a:r>
              <a:rPr lang="nl-NL" sz="3200" b="1">
                <a:solidFill>
                  <a:srgbClr val="139DEB"/>
                </a:solidFill>
                <a:latin typeface="+mn-lt"/>
                <a:cs typeface="Calibri Light" panose="020F0302020204030204" pitchFamily="34" charset="0"/>
              </a:rPr>
              <a:t> </a:t>
            </a:r>
            <a:r>
              <a:rPr lang="nl-NL" sz="3200" b="1">
                <a:latin typeface="+mn-lt"/>
                <a:cs typeface="Calibri Light" panose="020F0302020204030204" pitchFamily="34" charset="0"/>
              </a:rPr>
              <a:t>zijn er?</a:t>
            </a:r>
          </a:p>
        </p:txBody>
      </p:sp>
    </p:spTree>
    <p:extLst>
      <p:ext uri="{BB962C8B-B14F-4D97-AF65-F5344CB8AC3E}">
        <p14:creationId xmlns:p14="http://schemas.microsoft.com/office/powerpoint/2010/main" val="1147714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588F2-10BB-089C-6ED4-2708A574573D}"/>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C5A326D1-EF98-92BB-F52D-2857954508E4}"/>
              </a:ext>
            </a:extLst>
          </p:cNvPr>
          <p:cNvPicPr>
            <a:picLocks noChangeAspect="1"/>
          </p:cNvPicPr>
          <p:nvPr/>
        </p:nvPicPr>
        <p:blipFill>
          <a:blip r:embed="rId2"/>
          <a:stretch>
            <a:fillRect/>
          </a:stretch>
        </p:blipFill>
        <p:spPr>
          <a:xfrm>
            <a:off x="7305098" y="4584169"/>
            <a:ext cx="2403678" cy="1798614"/>
          </a:xfrm>
          <a:prstGeom prst="rect">
            <a:avLst/>
          </a:prstGeom>
        </p:spPr>
      </p:pic>
      <p:pic>
        <p:nvPicPr>
          <p:cNvPr id="5" name="Afbeelding 4">
            <a:extLst>
              <a:ext uri="{FF2B5EF4-FFF2-40B4-BE49-F238E27FC236}">
                <a16:creationId xmlns:a16="http://schemas.microsoft.com/office/drawing/2014/main" id="{8E5865AD-C1D4-01E7-3F72-63AC17208D69}"/>
              </a:ext>
            </a:extLst>
          </p:cNvPr>
          <p:cNvPicPr>
            <a:picLocks noChangeAspect="1"/>
          </p:cNvPicPr>
          <p:nvPr/>
        </p:nvPicPr>
        <p:blipFill>
          <a:blip r:embed="rId3"/>
          <a:stretch>
            <a:fillRect/>
          </a:stretch>
        </p:blipFill>
        <p:spPr>
          <a:xfrm>
            <a:off x="7305098" y="2403945"/>
            <a:ext cx="2768637" cy="1935825"/>
          </a:xfrm>
          <a:prstGeom prst="rect">
            <a:avLst/>
          </a:prstGeom>
        </p:spPr>
      </p:pic>
      <p:sp>
        <p:nvSpPr>
          <p:cNvPr id="3" name="Rechthoek 2">
            <a:extLst>
              <a:ext uri="{FF2B5EF4-FFF2-40B4-BE49-F238E27FC236}">
                <a16:creationId xmlns:a16="http://schemas.microsoft.com/office/drawing/2014/main" id="{389EAEFE-6509-352E-A088-527E57A1F2AF}"/>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21AD44D7-D22C-3D79-5CA3-0219DFDB362E}"/>
              </a:ext>
            </a:extLst>
          </p:cNvPr>
          <p:cNvSpPr>
            <a:spLocks noGrp="1"/>
          </p:cNvSpPr>
          <p:nvPr>
            <p:ph type="title"/>
          </p:nvPr>
        </p:nvSpPr>
        <p:spPr>
          <a:xfrm>
            <a:off x="85486" y="350563"/>
            <a:ext cx="10972800" cy="454195"/>
          </a:xfrm>
        </p:spPr>
        <p:txBody>
          <a:bodyPr>
            <a:normAutofit fontScale="90000"/>
          </a:bodyPr>
          <a:lstStyle/>
          <a:p>
            <a:pPr algn="l"/>
            <a:r>
              <a:rPr lang="nl-NL" sz="3200" b="1">
                <a:solidFill>
                  <a:srgbClr val="3B4552"/>
                </a:solidFill>
                <a:latin typeface="+mn-lt"/>
                <a:cs typeface="Calibri Light" panose="020F0302020204030204" pitchFamily="34" charset="0"/>
              </a:rPr>
              <a:t>Funderingsschade</a:t>
            </a:r>
          </a:p>
        </p:txBody>
      </p:sp>
      <p:sp>
        <p:nvSpPr>
          <p:cNvPr id="11" name="Tijdelijke aanduiding voor inhoud 2">
            <a:extLst>
              <a:ext uri="{FF2B5EF4-FFF2-40B4-BE49-F238E27FC236}">
                <a16:creationId xmlns:a16="http://schemas.microsoft.com/office/drawing/2014/main" id="{5792C964-432D-B538-8B62-117D31B60EBF}"/>
              </a:ext>
            </a:extLst>
          </p:cNvPr>
          <p:cNvSpPr>
            <a:spLocks noGrp="1"/>
          </p:cNvSpPr>
          <p:nvPr>
            <p:ph idx="1"/>
          </p:nvPr>
        </p:nvSpPr>
        <p:spPr>
          <a:xfrm>
            <a:off x="1133712" y="1223122"/>
            <a:ext cx="6038053" cy="4783231"/>
          </a:xfrm>
        </p:spPr>
        <p:txBody>
          <a:bodyPr>
            <a:noAutofit/>
          </a:bodyPr>
          <a:lstStyle/>
          <a:p>
            <a:pPr marL="0" indent="0">
              <a:buClr>
                <a:srgbClr val="139DEB"/>
              </a:buClr>
              <a:buNone/>
            </a:pPr>
            <a:r>
              <a:rPr lang="nl-NL" sz="2400" b="1"/>
              <a:t>Funderingsschade</a:t>
            </a:r>
          </a:p>
          <a:p>
            <a:pPr>
              <a:buClr>
                <a:srgbClr val="3EB7F2"/>
              </a:buClr>
              <a:buFont typeface="Wingdings" panose="05000000000000000000" pitchFamily="2" charset="2"/>
              <a:buChar char="§"/>
            </a:pPr>
            <a:r>
              <a:rPr lang="nl-NL" sz="1800" b="1">
                <a:solidFill>
                  <a:srgbClr val="3EB7F2"/>
                </a:solidFill>
              </a:rPr>
              <a:t>Droogstand </a:t>
            </a:r>
            <a:r>
              <a:rPr lang="nl-NL" sz="1800"/>
              <a:t>van de palen, doordat grondwater te laag staat en/of weglekt: </a:t>
            </a:r>
            <a:r>
              <a:rPr lang="nl-NL" sz="1800" b="1"/>
              <a:t>schimmelaantasting</a:t>
            </a:r>
            <a:r>
              <a:rPr lang="nl-NL" sz="1800"/>
              <a:t> (</a:t>
            </a:r>
            <a:r>
              <a:rPr lang="nl-NL" sz="1800" err="1"/>
              <a:t>paalrot</a:t>
            </a:r>
            <a:r>
              <a:rPr lang="nl-NL" sz="1800"/>
              <a:t>)</a:t>
            </a:r>
          </a:p>
          <a:p>
            <a:pPr>
              <a:buClr>
                <a:srgbClr val="3EB7F2"/>
              </a:buClr>
              <a:buFont typeface="Wingdings" panose="05000000000000000000" pitchFamily="2" charset="2"/>
              <a:buChar char="§"/>
            </a:pPr>
            <a:endParaRPr lang="nl-NL" sz="1200" b="1">
              <a:solidFill>
                <a:srgbClr val="28CC8B"/>
              </a:solidFill>
            </a:endParaRPr>
          </a:p>
          <a:p>
            <a:pPr>
              <a:buClr>
                <a:srgbClr val="3EB7F2"/>
              </a:buClr>
              <a:buFont typeface="Wingdings" panose="05000000000000000000" pitchFamily="2" charset="2"/>
              <a:buChar char="§"/>
            </a:pPr>
            <a:r>
              <a:rPr lang="nl-NL" sz="1800" b="1">
                <a:solidFill>
                  <a:srgbClr val="3EB7F2"/>
                </a:solidFill>
              </a:rPr>
              <a:t>Bacteriële aantasting </a:t>
            </a:r>
            <a:r>
              <a:rPr lang="nl-NL" sz="1800"/>
              <a:t>van de palen, ook onder water, grenen erg gevoelig; (palenpest)</a:t>
            </a:r>
          </a:p>
          <a:p>
            <a:pPr>
              <a:buClr>
                <a:srgbClr val="3EB7F2"/>
              </a:buClr>
              <a:buFont typeface="Wingdings" panose="05000000000000000000" pitchFamily="2" charset="2"/>
              <a:buChar char="§"/>
            </a:pPr>
            <a:endParaRPr lang="nl-NL" sz="1200" b="1">
              <a:solidFill>
                <a:srgbClr val="28CC8B"/>
              </a:solidFill>
            </a:endParaRPr>
          </a:p>
          <a:p>
            <a:pPr>
              <a:buClr>
                <a:srgbClr val="3EB7F2"/>
              </a:buClr>
              <a:buFont typeface="Wingdings" panose="05000000000000000000" pitchFamily="2" charset="2"/>
              <a:buChar char="§"/>
            </a:pPr>
            <a:r>
              <a:rPr lang="nl-NL" sz="1800" b="1">
                <a:solidFill>
                  <a:srgbClr val="3EB7F2"/>
                </a:solidFill>
              </a:rPr>
              <a:t>Negatieve kleef </a:t>
            </a:r>
            <a:r>
              <a:rPr lang="nl-NL" sz="1800"/>
              <a:t>(extra belasting aan de palen door ophogingen openbare ruimte)</a:t>
            </a:r>
          </a:p>
          <a:p>
            <a:pPr>
              <a:buClr>
                <a:srgbClr val="3EB7F2"/>
              </a:buClr>
              <a:buFont typeface="Wingdings" panose="05000000000000000000" pitchFamily="2" charset="2"/>
              <a:buChar char="§"/>
            </a:pPr>
            <a:endParaRPr lang="nl-NL" sz="1200" b="1">
              <a:solidFill>
                <a:srgbClr val="28CC8B"/>
              </a:solidFill>
            </a:endParaRPr>
          </a:p>
          <a:p>
            <a:pPr>
              <a:buClr>
                <a:srgbClr val="3EB7F2"/>
              </a:buClr>
              <a:buFont typeface="Wingdings" panose="05000000000000000000" pitchFamily="2" charset="2"/>
              <a:buChar char="§"/>
            </a:pPr>
            <a:r>
              <a:rPr lang="nl-NL" sz="1800" b="1">
                <a:solidFill>
                  <a:srgbClr val="3EB7F2"/>
                </a:solidFill>
              </a:rPr>
              <a:t>Optrekkend vocht</a:t>
            </a:r>
            <a:r>
              <a:rPr lang="nl-NL" sz="1800">
                <a:solidFill>
                  <a:srgbClr val="3EB7F2"/>
                </a:solidFill>
              </a:rPr>
              <a:t> </a:t>
            </a:r>
            <a:r>
              <a:rPr lang="nl-NL" sz="1800"/>
              <a:t>(schimmel aantasting aan muren en vloeren)</a:t>
            </a:r>
          </a:p>
          <a:p>
            <a:pPr>
              <a:buClr>
                <a:srgbClr val="3EB7F2"/>
              </a:buClr>
              <a:buFont typeface="Wingdings" panose="05000000000000000000" pitchFamily="2" charset="2"/>
              <a:buChar char="§"/>
            </a:pPr>
            <a:endParaRPr lang="nl-NL" sz="1200" b="1">
              <a:solidFill>
                <a:srgbClr val="28CC8B"/>
              </a:solidFill>
            </a:endParaRPr>
          </a:p>
          <a:p>
            <a:pPr>
              <a:buClr>
                <a:srgbClr val="3EB7F2"/>
              </a:buClr>
              <a:buFont typeface="Wingdings" panose="05000000000000000000" pitchFamily="2" charset="2"/>
              <a:buChar char="§"/>
            </a:pPr>
            <a:r>
              <a:rPr lang="nl-NL" sz="1800" b="1">
                <a:solidFill>
                  <a:srgbClr val="3EB7F2"/>
                </a:solidFill>
              </a:rPr>
              <a:t>(Verschil)zakking </a:t>
            </a:r>
            <a:r>
              <a:rPr lang="nl-NL" sz="1800"/>
              <a:t>Vervorming over bouweenheid als gevolg van bodemdaling, draagkracht te kort of krimp- zwel gedrag van kleigronden.</a:t>
            </a:r>
          </a:p>
          <a:p>
            <a:pPr>
              <a:buClr>
                <a:srgbClr val="3EB7F2"/>
              </a:buClr>
              <a:buFont typeface="Wingdings" panose="05000000000000000000" pitchFamily="2" charset="2"/>
              <a:buChar char="§"/>
            </a:pPr>
            <a:endParaRPr lang="nl-NL" sz="1600"/>
          </a:p>
          <a:p>
            <a:pPr>
              <a:buClr>
                <a:srgbClr val="3EB7F2"/>
              </a:buClr>
              <a:buFont typeface="Wingdings" panose="05000000000000000000" pitchFamily="2" charset="2"/>
              <a:buChar char="§"/>
            </a:pPr>
            <a:r>
              <a:rPr lang="nl-NL" sz="1800" b="1" err="1">
                <a:solidFill>
                  <a:srgbClr val="3EB7F2"/>
                </a:solidFill>
              </a:rPr>
              <a:t>Draagkrachtte</a:t>
            </a:r>
            <a:r>
              <a:rPr lang="nl-NL" sz="1800" b="1">
                <a:solidFill>
                  <a:srgbClr val="3EB7F2"/>
                </a:solidFill>
              </a:rPr>
              <a:t> kort </a:t>
            </a:r>
            <a:r>
              <a:rPr lang="nl-NL" sz="1800"/>
              <a:t>Van (houten) paalfundering als gevolg van toegenomen belasting of een te licht paalontwerp.</a:t>
            </a:r>
          </a:p>
        </p:txBody>
      </p:sp>
      <p:pic>
        <p:nvPicPr>
          <p:cNvPr id="2" name="Afbeelding 1">
            <a:extLst>
              <a:ext uri="{FF2B5EF4-FFF2-40B4-BE49-F238E27FC236}">
                <a16:creationId xmlns:a16="http://schemas.microsoft.com/office/drawing/2014/main" id="{59908F2B-A690-CAB7-3579-784F0CF0A333}"/>
              </a:ext>
            </a:extLst>
          </p:cNvPr>
          <p:cNvPicPr>
            <a:picLocks noChangeAspect="1"/>
          </p:cNvPicPr>
          <p:nvPr/>
        </p:nvPicPr>
        <p:blipFill>
          <a:blip r:embed="rId4"/>
          <a:stretch>
            <a:fillRect/>
          </a:stretch>
        </p:blipFill>
        <p:spPr>
          <a:xfrm>
            <a:off x="7305098" y="504050"/>
            <a:ext cx="2099487" cy="1705202"/>
          </a:xfrm>
          <a:prstGeom prst="rect">
            <a:avLst/>
          </a:prstGeom>
        </p:spPr>
      </p:pic>
      <p:pic>
        <p:nvPicPr>
          <p:cNvPr id="4" name="Afbeelding 3">
            <a:extLst>
              <a:ext uri="{FF2B5EF4-FFF2-40B4-BE49-F238E27FC236}">
                <a16:creationId xmlns:a16="http://schemas.microsoft.com/office/drawing/2014/main" id="{4079A806-10F9-94CD-50FC-64FB4200BB5E}"/>
              </a:ext>
            </a:extLst>
          </p:cNvPr>
          <p:cNvPicPr>
            <a:picLocks noChangeAspect="1"/>
          </p:cNvPicPr>
          <p:nvPr/>
        </p:nvPicPr>
        <p:blipFill>
          <a:blip r:embed="rId5"/>
          <a:stretch>
            <a:fillRect/>
          </a:stretch>
        </p:blipFill>
        <p:spPr>
          <a:xfrm>
            <a:off x="9332868" y="1477720"/>
            <a:ext cx="2033424" cy="1657758"/>
          </a:xfrm>
          <a:prstGeom prst="rect">
            <a:avLst/>
          </a:prstGeom>
        </p:spPr>
      </p:pic>
      <p:pic>
        <p:nvPicPr>
          <p:cNvPr id="6" name="Afbeelding 5">
            <a:extLst>
              <a:ext uri="{FF2B5EF4-FFF2-40B4-BE49-F238E27FC236}">
                <a16:creationId xmlns:a16="http://schemas.microsoft.com/office/drawing/2014/main" id="{A416F7AF-F02B-2150-5BAD-BE3C991EBAFF}"/>
              </a:ext>
            </a:extLst>
          </p:cNvPr>
          <p:cNvPicPr>
            <a:picLocks noChangeAspect="1"/>
          </p:cNvPicPr>
          <p:nvPr/>
        </p:nvPicPr>
        <p:blipFill>
          <a:blip r:embed="rId6"/>
          <a:stretch>
            <a:fillRect/>
          </a:stretch>
        </p:blipFill>
        <p:spPr>
          <a:xfrm>
            <a:off x="9332868" y="3379877"/>
            <a:ext cx="2295850" cy="1919785"/>
          </a:xfrm>
          <a:prstGeom prst="rect">
            <a:avLst/>
          </a:prstGeom>
        </p:spPr>
      </p:pic>
    </p:spTree>
    <p:extLst>
      <p:ext uri="{BB962C8B-B14F-4D97-AF65-F5344CB8AC3E}">
        <p14:creationId xmlns:p14="http://schemas.microsoft.com/office/powerpoint/2010/main" val="3434103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solidFill>
                  <a:schemeClr val="tx1"/>
                </a:solidFill>
                <a:latin typeface="+mn-lt"/>
                <a:cs typeface="Calibri Light" panose="020F0302020204030204" pitchFamily="34" charset="0"/>
              </a:rPr>
              <a:t>Welke Funderingsrisico’s zijn er? </a:t>
            </a:r>
            <a:r>
              <a:rPr lang="nl-NL" sz="3200" b="1">
                <a:latin typeface="+mn-lt"/>
                <a:cs typeface="Calibri Light" panose="020F0302020204030204" pitchFamily="34" charset="0"/>
              </a:rPr>
              <a:t>– </a:t>
            </a:r>
            <a:r>
              <a:rPr lang="nl-NL" sz="3200" b="1">
                <a:solidFill>
                  <a:srgbClr val="28CC8B"/>
                </a:solidFill>
                <a:latin typeface="+mn-lt"/>
                <a:cs typeface="Calibri Light" panose="020F0302020204030204" pitchFamily="34" charset="0"/>
              </a:rPr>
              <a:t>Droogstand (</a:t>
            </a:r>
            <a:r>
              <a:rPr lang="nl-NL" sz="3200" b="1" err="1">
                <a:solidFill>
                  <a:srgbClr val="28CC8B"/>
                </a:solidFill>
                <a:latin typeface="+mn-lt"/>
                <a:cs typeface="Calibri Light" panose="020F0302020204030204" pitchFamily="34" charset="0"/>
              </a:rPr>
              <a:t>Paalrot</a:t>
            </a:r>
            <a:r>
              <a:rPr lang="nl-NL" sz="3200" b="1">
                <a:solidFill>
                  <a:srgbClr val="28CC8B"/>
                </a:solidFill>
                <a:latin typeface="+mn-lt"/>
                <a:cs typeface="Calibri Light" panose="020F0302020204030204" pitchFamily="34" charset="0"/>
              </a:rPr>
              <a:t>)</a:t>
            </a:r>
          </a:p>
        </p:txBody>
      </p:sp>
      <p:pic>
        <p:nvPicPr>
          <p:cNvPr id="20" name="Afbeelding 19">
            <a:extLst>
              <a:ext uri="{FF2B5EF4-FFF2-40B4-BE49-F238E27FC236}">
                <a16:creationId xmlns:a16="http://schemas.microsoft.com/office/drawing/2014/main" id="{D95EBEAE-5C12-558C-74CE-2E9E7BA9CF5B}"/>
              </a:ext>
            </a:extLst>
          </p:cNvPr>
          <p:cNvPicPr>
            <a:picLocks noChangeAspect="1"/>
          </p:cNvPicPr>
          <p:nvPr/>
        </p:nvPicPr>
        <p:blipFill>
          <a:blip r:embed="rId2"/>
          <a:stretch>
            <a:fillRect/>
          </a:stretch>
        </p:blipFill>
        <p:spPr>
          <a:xfrm>
            <a:off x="2463465" y="957316"/>
            <a:ext cx="7200000" cy="5847834"/>
          </a:xfrm>
          <a:prstGeom prst="rect">
            <a:avLst/>
          </a:prstGeom>
        </p:spPr>
      </p:pic>
    </p:spTree>
    <p:extLst>
      <p:ext uri="{BB962C8B-B14F-4D97-AF65-F5344CB8AC3E}">
        <p14:creationId xmlns:p14="http://schemas.microsoft.com/office/powerpoint/2010/main" val="1651775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8373279" y="6165304"/>
            <a:ext cx="2088232" cy="369332"/>
          </a:xfrm>
          <a:prstGeom prst="rect">
            <a:avLst/>
          </a:prstGeom>
          <a:noFill/>
        </p:spPr>
        <p:txBody>
          <a:bodyPr wrap="square" rtlCol="0">
            <a:spAutoFit/>
          </a:bodyPr>
          <a:lstStyle/>
          <a:p>
            <a:endParaRPr lang="nl-NL"/>
          </a:p>
        </p:txBody>
      </p:sp>
      <p:pic>
        <p:nvPicPr>
          <p:cNvPr id="3" name="Afbeelding 2"/>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612035" y="1441392"/>
            <a:ext cx="4901667" cy="3435408"/>
          </a:xfrm>
          <a:prstGeom prst="rect">
            <a:avLst/>
          </a:prstGeom>
          <a:ln>
            <a:noFill/>
          </a:ln>
          <a:effectLst>
            <a:outerShdw blurRad="292100" dist="139700" dir="2700000" algn="tl" rotWithShape="0">
              <a:srgbClr val="333333">
                <a:alpha val="65000"/>
              </a:srgbClr>
            </a:outerShdw>
          </a:effectLst>
        </p:spPr>
      </p:pic>
      <p:pic>
        <p:nvPicPr>
          <p:cNvPr id="14" name="Picture 2" descr="C:\Users\mark\Desktop\VBO power point\foto\20141029_084240_LLS_resized.jpg">
            <a:extLst>
              <a:ext uri="{FF2B5EF4-FFF2-40B4-BE49-F238E27FC236}">
                <a16:creationId xmlns:a16="http://schemas.microsoft.com/office/drawing/2014/main" id="{A157E1C4-5015-B9C2-C712-D67A589C990C}"/>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906897" y="1504892"/>
            <a:ext cx="5499075" cy="3092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8D5F66B7-29FF-330E-13B8-1E267CD854EA}"/>
              </a:ext>
            </a:extLst>
          </p:cNvPr>
          <p:cNvSpPr>
            <a:spLocks noGrp="1"/>
          </p:cNvSpPr>
          <p:nvPr>
            <p:ph type="title"/>
          </p:nvPr>
        </p:nvSpPr>
        <p:spPr>
          <a:xfrm>
            <a:off x="85486" y="350563"/>
            <a:ext cx="10972800" cy="454195"/>
          </a:xfrm>
        </p:spPr>
        <p:txBody>
          <a:bodyPr>
            <a:normAutofit fontScale="90000"/>
          </a:bodyPr>
          <a:lstStyle/>
          <a:p>
            <a:pPr algn="l"/>
            <a:r>
              <a:rPr lang="nl-NL" sz="3200" b="1">
                <a:solidFill>
                  <a:schemeClr val="tx1"/>
                </a:solidFill>
                <a:latin typeface="+mn-lt"/>
                <a:cs typeface="Calibri Light" panose="020F0302020204030204" pitchFamily="34" charset="0"/>
              </a:rPr>
              <a:t>Welke Funderingsrisico’s zijn er? </a:t>
            </a:r>
            <a:r>
              <a:rPr lang="nl-NL" sz="3200" b="1">
                <a:latin typeface="+mn-lt"/>
                <a:cs typeface="Calibri Light" panose="020F0302020204030204" pitchFamily="34" charset="0"/>
              </a:rPr>
              <a:t>– </a:t>
            </a:r>
            <a:r>
              <a:rPr lang="nl-NL" sz="3200" b="1">
                <a:solidFill>
                  <a:srgbClr val="28CC8B"/>
                </a:solidFill>
                <a:latin typeface="+mn-lt"/>
                <a:cs typeface="Calibri Light" panose="020F0302020204030204" pitchFamily="34" charset="0"/>
              </a:rPr>
              <a:t>Droogstand (</a:t>
            </a:r>
            <a:r>
              <a:rPr lang="nl-NL" sz="3200" b="1" err="1">
                <a:solidFill>
                  <a:srgbClr val="28CC8B"/>
                </a:solidFill>
                <a:latin typeface="+mn-lt"/>
                <a:cs typeface="Calibri Light" panose="020F0302020204030204" pitchFamily="34" charset="0"/>
              </a:rPr>
              <a:t>Paalrot</a:t>
            </a:r>
            <a:r>
              <a:rPr lang="nl-NL" sz="3200" b="1">
                <a:solidFill>
                  <a:srgbClr val="28CC8B"/>
                </a:solidFill>
                <a:latin typeface="+mn-lt"/>
                <a:cs typeface="Calibri Light" panose="020F0302020204030204" pitchFamily="34" charset="0"/>
              </a:rPr>
              <a:t>)</a:t>
            </a:r>
          </a:p>
        </p:txBody>
      </p:sp>
    </p:spTree>
    <p:extLst>
      <p:ext uri="{BB962C8B-B14F-4D97-AF65-F5344CB8AC3E}">
        <p14:creationId xmlns:p14="http://schemas.microsoft.com/office/powerpoint/2010/main" val="3522893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fbeelding 15">
            <a:extLst>
              <a:ext uri="{FF2B5EF4-FFF2-40B4-BE49-F238E27FC236}">
                <a16:creationId xmlns:a16="http://schemas.microsoft.com/office/drawing/2014/main" id="{21FB3C67-AAEA-F287-2CBB-44CE1A261379}"/>
              </a:ext>
            </a:extLst>
          </p:cNvPr>
          <p:cNvPicPr>
            <a:picLocks noChangeAspect="1"/>
          </p:cNvPicPr>
          <p:nvPr/>
        </p:nvPicPr>
        <p:blipFill>
          <a:blip r:embed="rId3"/>
          <a:stretch>
            <a:fillRect/>
          </a:stretch>
        </p:blipFill>
        <p:spPr>
          <a:xfrm>
            <a:off x="2332388" y="777598"/>
            <a:ext cx="7528390" cy="6137552"/>
          </a:xfrm>
          <a:prstGeom prst="rect">
            <a:avLst/>
          </a:prstGeom>
        </p:spPr>
      </p:pic>
      <p:sp>
        <p:nvSpPr>
          <p:cNvPr id="6" name="Titel 1">
            <a:extLst>
              <a:ext uri="{FF2B5EF4-FFF2-40B4-BE49-F238E27FC236}">
                <a16:creationId xmlns:a16="http://schemas.microsoft.com/office/drawing/2014/main" id="{A464C572-99CF-848C-4B15-7D7BD609E668}"/>
              </a:ext>
            </a:extLst>
          </p:cNvPr>
          <p:cNvSpPr>
            <a:spLocks noGrp="1"/>
          </p:cNvSpPr>
          <p:nvPr>
            <p:ph type="title"/>
          </p:nvPr>
        </p:nvSpPr>
        <p:spPr>
          <a:xfrm>
            <a:off x="85486" y="350563"/>
            <a:ext cx="10972800" cy="454195"/>
          </a:xfrm>
        </p:spPr>
        <p:txBody>
          <a:bodyPr>
            <a:normAutofit fontScale="90000"/>
          </a:bodyPr>
          <a:lstStyle/>
          <a:p>
            <a:pPr algn="l"/>
            <a:r>
              <a:rPr lang="nl-NL" sz="3200" b="1">
                <a:solidFill>
                  <a:schemeClr val="tx1"/>
                </a:solidFill>
                <a:latin typeface="+mn-lt"/>
                <a:cs typeface="Calibri Light" panose="020F0302020204030204" pitchFamily="34" charset="0"/>
              </a:rPr>
              <a:t>Welke Funderingsrisico’s zijn er? </a:t>
            </a:r>
            <a:r>
              <a:rPr lang="nl-NL" sz="3200" b="1">
                <a:latin typeface="+mn-lt"/>
                <a:cs typeface="Calibri Light" panose="020F0302020204030204" pitchFamily="34" charset="0"/>
              </a:rPr>
              <a:t>– </a:t>
            </a:r>
            <a:r>
              <a:rPr lang="nl-NL" sz="3200" b="1">
                <a:solidFill>
                  <a:srgbClr val="28CC8B"/>
                </a:solidFill>
                <a:latin typeface="+mn-lt"/>
                <a:cs typeface="Calibri Light" panose="020F0302020204030204" pitchFamily="34" charset="0"/>
              </a:rPr>
              <a:t>Bacteriële aantasting (Palen</a:t>
            </a:r>
            <a:r>
              <a:rPr lang="nl-NL" sz="3200">
                <a:solidFill>
                  <a:srgbClr val="28CC8B"/>
                </a:solidFill>
                <a:latin typeface="+mn-lt"/>
                <a:cs typeface="Calibri Light" panose="020F0302020204030204" pitchFamily="34" charset="0"/>
              </a:rPr>
              <a:t>p</a:t>
            </a:r>
            <a:r>
              <a:rPr lang="nl-NL" sz="3200" b="1">
                <a:solidFill>
                  <a:srgbClr val="28CC8B"/>
                </a:solidFill>
                <a:latin typeface="+mn-lt"/>
                <a:cs typeface="Calibri Light" panose="020F0302020204030204" pitchFamily="34" charset="0"/>
              </a:rPr>
              <a:t>est)</a:t>
            </a:r>
          </a:p>
        </p:txBody>
      </p:sp>
    </p:spTree>
    <p:extLst>
      <p:ext uri="{BB962C8B-B14F-4D97-AF65-F5344CB8AC3E}">
        <p14:creationId xmlns:p14="http://schemas.microsoft.com/office/powerpoint/2010/main" val="3387686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rees voor funderingsschade aan miljoen woningen | Economie | NU.nl">
            <a:extLst>
              <a:ext uri="{FF2B5EF4-FFF2-40B4-BE49-F238E27FC236}">
                <a16:creationId xmlns:a16="http://schemas.microsoft.com/office/drawing/2014/main" id="{F45829D5-FDFA-D112-0ACC-D587F4659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609" y="1272764"/>
            <a:ext cx="4604547" cy="25880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peling klimaat- en funderingsschade kan in sommige wijken onhoudbaar  worden">
            <a:extLst>
              <a:ext uri="{FF2B5EF4-FFF2-40B4-BE49-F238E27FC236}">
                <a16:creationId xmlns:a16="http://schemas.microsoft.com/office/drawing/2014/main" id="{B461C781-495F-17EA-00DB-0630FC8A0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90" y="1272764"/>
            <a:ext cx="4242287" cy="29150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aad voor leefomgeving bepleit landelijke aanpak funderingsschade">
            <a:extLst>
              <a:ext uri="{FF2B5EF4-FFF2-40B4-BE49-F238E27FC236}">
                <a16:creationId xmlns:a16="http://schemas.microsoft.com/office/drawing/2014/main" id="{7F137AE9-9E34-A3BD-7D0E-8938A3EA33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9614" y="3961396"/>
            <a:ext cx="4178672" cy="235050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6339ECB-4CC0-88AA-78A4-953463564530}"/>
              </a:ext>
            </a:extLst>
          </p:cNvPr>
          <p:cNvSpPr>
            <a:spLocks noGrp="1"/>
          </p:cNvSpPr>
          <p:nvPr>
            <p:ph type="title"/>
          </p:nvPr>
        </p:nvSpPr>
        <p:spPr>
          <a:xfrm>
            <a:off x="85486" y="350563"/>
            <a:ext cx="10972800" cy="454195"/>
          </a:xfrm>
        </p:spPr>
        <p:txBody>
          <a:bodyPr>
            <a:normAutofit fontScale="90000"/>
          </a:bodyPr>
          <a:lstStyle/>
          <a:p>
            <a:pPr algn="l"/>
            <a:r>
              <a:rPr lang="nl-NL" sz="3200" b="1">
                <a:solidFill>
                  <a:schemeClr val="tx1"/>
                </a:solidFill>
                <a:latin typeface="+mn-lt"/>
                <a:cs typeface="Calibri Light" panose="020F0302020204030204" pitchFamily="34" charset="0"/>
              </a:rPr>
              <a:t>Welke Funderingsrisico’s zijn er? </a:t>
            </a:r>
            <a:r>
              <a:rPr lang="nl-NL" sz="3200" b="1">
                <a:latin typeface="+mn-lt"/>
                <a:cs typeface="Calibri Light" panose="020F0302020204030204" pitchFamily="34" charset="0"/>
              </a:rPr>
              <a:t>– </a:t>
            </a:r>
            <a:r>
              <a:rPr lang="nl-NL" sz="3200" b="1">
                <a:solidFill>
                  <a:srgbClr val="28CC8B"/>
                </a:solidFill>
                <a:latin typeface="+mn-lt"/>
                <a:cs typeface="Calibri Light" panose="020F0302020204030204" pitchFamily="34" charset="0"/>
              </a:rPr>
              <a:t>Bacteriële aantasting (Palen</a:t>
            </a:r>
            <a:r>
              <a:rPr lang="nl-NL" sz="3200">
                <a:solidFill>
                  <a:srgbClr val="28CC8B"/>
                </a:solidFill>
                <a:latin typeface="+mn-lt"/>
                <a:cs typeface="Calibri Light" panose="020F0302020204030204" pitchFamily="34" charset="0"/>
              </a:rPr>
              <a:t>p</a:t>
            </a:r>
            <a:r>
              <a:rPr lang="nl-NL" sz="3200" b="1">
                <a:solidFill>
                  <a:srgbClr val="28CC8B"/>
                </a:solidFill>
                <a:latin typeface="+mn-lt"/>
                <a:cs typeface="Calibri Light" panose="020F0302020204030204" pitchFamily="34" charset="0"/>
              </a:rPr>
              <a:t>est)</a:t>
            </a:r>
            <a:endParaRPr lang="nl-NL" sz="3200" b="1">
              <a:latin typeface="+mn-lt"/>
              <a:cs typeface="Calibri Light" panose="020F0302020204030204" pitchFamily="34" charset="0"/>
            </a:endParaRPr>
          </a:p>
        </p:txBody>
      </p:sp>
      <p:pic>
        <p:nvPicPr>
          <p:cNvPr id="9" name="Afbeelding 8">
            <a:extLst>
              <a:ext uri="{FF2B5EF4-FFF2-40B4-BE49-F238E27FC236}">
                <a16:creationId xmlns:a16="http://schemas.microsoft.com/office/drawing/2014/main" id="{2728B017-F5B6-87D4-6786-15CA9C1AA59B}"/>
              </a:ext>
            </a:extLst>
          </p:cNvPr>
          <p:cNvPicPr>
            <a:picLocks noChangeAspect="1"/>
          </p:cNvPicPr>
          <p:nvPr/>
        </p:nvPicPr>
        <p:blipFill>
          <a:blip r:embed="rId6"/>
          <a:stretch>
            <a:fillRect/>
          </a:stretch>
        </p:blipFill>
        <p:spPr>
          <a:xfrm>
            <a:off x="5571886" y="1295418"/>
            <a:ext cx="1120730" cy="5331955"/>
          </a:xfrm>
          <a:prstGeom prst="rect">
            <a:avLst/>
          </a:prstGeom>
        </p:spPr>
      </p:pic>
      <p:pic>
        <p:nvPicPr>
          <p:cNvPr id="13" name="Afbeelding 12">
            <a:extLst>
              <a:ext uri="{FF2B5EF4-FFF2-40B4-BE49-F238E27FC236}">
                <a16:creationId xmlns:a16="http://schemas.microsoft.com/office/drawing/2014/main" id="{64FDE1E3-0881-1704-7BB2-387AB4C2CF79}"/>
              </a:ext>
            </a:extLst>
          </p:cNvPr>
          <p:cNvPicPr>
            <a:picLocks noChangeAspect="1"/>
          </p:cNvPicPr>
          <p:nvPr/>
        </p:nvPicPr>
        <p:blipFill>
          <a:blip r:embed="rId7"/>
          <a:stretch>
            <a:fillRect/>
          </a:stretch>
        </p:blipFill>
        <p:spPr>
          <a:xfrm>
            <a:off x="2923732" y="4226738"/>
            <a:ext cx="2114845" cy="2400635"/>
          </a:xfrm>
          <a:prstGeom prst="rect">
            <a:avLst/>
          </a:prstGeom>
        </p:spPr>
      </p:pic>
    </p:spTree>
    <p:extLst>
      <p:ext uri="{BB962C8B-B14F-4D97-AF65-F5344CB8AC3E}">
        <p14:creationId xmlns:p14="http://schemas.microsoft.com/office/powerpoint/2010/main" val="1142112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9BA83CED-29A1-9757-F9EB-47D02CF66F25}"/>
              </a:ext>
            </a:extLst>
          </p:cNvPr>
          <p:cNvPicPr>
            <a:picLocks noChangeAspect="1"/>
          </p:cNvPicPr>
          <p:nvPr/>
        </p:nvPicPr>
        <p:blipFill>
          <a:blip r:embed="rId2"/>
          <a:stretch>
            <a:fillRect/>
          </a:stretch>
        </p:blipFill>
        <p:spPr>
          <a:xfrm>
            <a:off x="1977929" y="509034"/>
            <a:ext cx="9080357" cy="6348966"/>
          </a:xfrm>
          <a:prstGeom prst="rect">
            <a:avLst/>
          </a:prstGeom>
        </p:spPr>
      </p:pic>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solidFill>
                  <a:schemeClr val="tx1"/>
                </a:solidFill>
                <a:latin typeface="+mn-lt"/>
                <a:cs typeface="Calibri Light" panose="020F0302020204030204" pitchFamily="34" charset="0"/>
              </a:rPr>
              <a:t>Welke Funderingsrisico’s zijn er? </a:t>
            </a:r>
            <a:r>
              <a:rPr lang="nl-NL" sz="3200" b="1">
                <a:latin typeface="+mn-lt"/>
                <a:cs typeface="Calibri Light" panose="020F0302020204030204" pitchFamily="34" charset="0"/>
              </a:rPr>
              <a:t>– </a:t>
            </a:r>
            <a:r>
              <a:rPr lang="nl-NL" sz="3200" b="1">
                <a:solidFill>
                  <a:srgbClr val="28CC8B"/>
                </a:solidFill>
                <a:latin typeface="+mn-lt"/>
                <a:cs typeface="Calibri Light" panose="020F0302020204030204" pitchFamily="34" charset="0"/>
              </a:rPr>
              <a:t>Negatieve kleef</a:t>
            </a:r>
            <a:endParaRPr lang="nl-NL" sz="3200" b="1">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998624DA-A2E1-0178-FD92-5CF3197FB6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7A69E53-6351-517C-744A-E45EF34F317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AA65A591-3A4C-1364-196E-AFD87232D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Tree>
    <p:extLst>
      <p:ext uri="{BB962C8B-B14F-4D97-AF65-F5344CB8AC3E}">
        <p14:creationId xmlns:p14="http://schemas.microsoft.com/office/powerpoint/2010/main" val="460430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EBB9E-45A1-98C7-CEE3-1CE1A0F81226}"/>
            </a:ext>
          </a:extLst>
        </p:cNvPr>
        <p:cNvGrpSpPr/>
        <p:nvPr/>
      </p:nvGrpSpPr>
      <p:grpSpPr>
        <a:xfrm>
          <a:off x="0" y="0"/>
          <a:ext cx="0" cy="0"/>
          <a:chOff x="0" y="0"/>
          <a:chExt cx="0" cy="0"/>
        </a:xfrm>
      </p:grpSpPr>
      <p:pic>
        <p:nvPicPr>
          <p:cNvPr id="11" name="Picture 2">
            <a:extLst>
              <a:ext uri="{FF2B5EF4-FFF2-40B4-BE49-F238E27FC236}">
                <a16:creationId xmlns:a16="http://schemas.microsoft.com/office/drawing/2014/main" id="{5D107096-B99F-EC03-FA86-5FBC40AB9F1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rot="5400000">
            <a:off x="379326" y="1577342"/>
            <a:ext cx="3034518" cy="227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Dick.DGW-3-PC\Desktop\foto's funderingen-groene hart o.a. archeo\IMG_5008.JPG">
            <a:extLst>
              <a:ext uri="{FF2B5EF4-FFF2-40B4-BE49-F238E27FC236}">
                <a16:creationId xmlns:a16="http://schemas.microsoft.com/office/drawing/2014/main" id="{2FE0C876-A59E-9135-72D7-440E87E8186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rot="5400000">
            <a:off x="2823896" y="1577342"/>
            <a:ext cx="3034518" cy="22758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oorkom een funderingscrisis; belangrijk debat in de Tweede Kamer | Slappe  Bodem">
            <a:extLst>
              <a:ext uri="{FF2B5EF4-FFF2-40B4-BE49-F238E27FC236}">
                <a16:creationId xmlns:a16="http://schemas.microsoft.com/office/drawing/2014/main" id="{FEC1C804-9369-B37F-D27F-A4B550C720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811" y="4378918"/>
            <a:ext cx="3107837" cy="207059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E5584C2-E167-455C-2854-0894372A252A}"/>
              </a:ext>
            </a:extLst>
          </p:cNvPr>
          <p:cNvSpPr>
            <a:spLocks noGrp="1"/>
          </p:cNvSpPr>
          <p:nvPr>
            <p:ph type="title"/>
          </p:nvPr>
        </p:nvSpPr>
        <p:spPr>
          <a:xfrm>
            <a:off x="85486" y="350563"/>
            <a:ext cx="10972800" cy="454195"/>
          </a:xfrm>
        </p:spPr>
        <p:txBody>
          <a:bodyPr>
            <a:normAutofit fontScale="90000"/>
          </a:bodyPr>
          <a:lstStyle/>
          <a:p>
            <a:pPr algn="l"/>
            <a:r>
              <a:rPr lang="nl-NL" sz="3200" b="1">
                <a:solidFill>
                  <a:schemeClr val="tx1"/>
                </a:solidFill>
                <a:latin typeface="+mn-lt"/>
                <a:cs typeface="Calibri Light" panose="020F0302020204030204" pitchFamily="34" charset="0"/>
              </a:rPr>
              <a:t>Welke Funderingsrisico’s zijn er? </a:t>
            </a:r>
            <a:r>
              <a:rPr lang="nl-NL" sz="3200" b="1">
                <a:latin typeface="+mn-lt"/>
                <a:cs typeface="Calibri Light" panose="020F0302020204030204" pitchFamily="34" charset="0"/>
              </a:rPr>
              <a:t>– </a:t>
            </a:r>
            <a:r>
              <a:rPr lang="nl-NL" sz="3200" b="1">
                <a:solidFill>
                  <a:srgbClr val="28CC8B"/>
                </a:solidFill>
                <a:latin typeface="+mn-lt"/>
                <a:cs typeface="Calibri Light" panose="020F0302020204030204" pitchFamily="34" charset="0"/>
              </a:rPr>
              <a:t>Negatieve kleef</a:t>
            </a:r>
            <a:endParaRPr lang="nl-NL" sz="3200" b="1">
              <a:latin typeface="+mn-lt"/>
              <a:cs typeface="Calibri Light" panose="020F0302020204030204" pitchFamily="34" charset="0"/>
            </a:endParaRPr>
          </a:p>
        </p:txBody>
      </p:sp>
      <p:pic>
        <p:nvPicPr>
          <p:cNvPr id="3" name="Afbeelding 2">
            <a:extLst>
              <a:ext uri="{FF2B5EF4-FFF2-40B4-BE49-F238E27FC236}">
                <a16:creationId xmlns:a16="http://schemas.microsoft.com/office/drawing/2014/main" id="{C03D1EA9-E7E5-8C0C-512E-CFAC0994F8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110" b="4233"/>
          <a:stretch/>
        </p:blipFill>
        <p:spPr>
          <a:xfrm>
            <a:off x="758641" y="4378917"/>
            <a:ext cx="3712121" cy="2070596"/>
          </a:xfrm>
          <a:prstGeom prst="rect">
            <a:avLst/>
          </a:prstGeom>
        </p:spPr>
      </p:pic>
      <p:pic>
        <p:nvPicPr>
          <p:cNvPr id="4" name="Afbeelding 3" descr="Afbeelding met baksteen, metselwerk, mortel, muur&#10;&#10;Door AI gegenereerde inhoud is mogelijk onjuist.">
            <a:extLst>
              <a:ext uri="{FF2B5EF4-FFF2-40B4-BE49-F238E27FC236}">
                <a16:creationId xmlns:a16="http://schemas.microsoft.com/office/drawing/2014/main" id="{3D3E761D-2A3A-C6ED-76E0-0D1BBB2FD427}"/>
              </a:ext>
            </a:extLst>
          </p:cNvPr>
          <p:cNvPicPr>
            <a:picLocks noChangeAspect="1"/>
          </p:cNvPicPr>
          <p:nvPr/>
        </p:nvPicPr>
        <p:blipFill>
          <a:blip r:embed="rId7"/>
          <a:stretch>
            <a:fillRect/>
          </a:stretch>
        </p:blipFill>
        <p:spPr>
          <a:xfrm>
            <a:off x="5644063" y="1198027"/>
            <a:ext cx="2275889" cy="3034518"/>
          </a:xfrm>
          <a:prstGeom prst="rect">
            <a:avLst/>
          </a:prstGeom>
          <a:noFill/>
        </p:spPr>
      </p:pic>
      <p:pic>
        <p:nvPicPr>
          <p:cNvPr id="5" name="Afbeelding 4" descr="Afbeelding met muur, overdekt, Vloermateriaal, staal&#10;&#10;Door AI gegenereerde inhoud is mogelijk onjuist.">
            <a:extLst>
              <a:ext uri="{FF2B5EF4-FFF2-40B4-BE49-F238E27FC236}">
                <a16:creationId xmlns:a16="http://schemas.microsoft.com/office/drawing/2014/main" id="{F0D4F0D6-37F2-FA14-4809-FCBEB79AC777}"/>
              </a:ext>
            </a:extLst>
          </p:cNvPr>
          <p:cNvPicPr>
            <a:picLocks noChangeAspect="1"/>
          </p:cNvPicPr>
          <p:nvPr/>
        </p:nvPicPr>
        <p:blipFill>
          <a:blip r:embed="rId8"/>
          <a:stretch>
            <a:fillRect/>
          </a:stretch>
        </p:blipFill>
        <p:spPr>
          <a:xfrm>
            <a:off x="8084916" y="1198027"/>
            <a:ext cx="3451546" cy="4656673"/>
          </a:xfrm>
          <a:prstGeom prst="rect">
            <a:avLst/>
          </a:prstGeom>
        </p:spPr>
      </p:pic>
    </p:spTree>
    <p:extLst>
      <p:ext uri="{BB962C8B-B14F-4D97-AF65-F5344CB8AC3E}">
        <p14:creationId xmlns:p14="http://schemas.microsoft.com/office/powerpoint/2010/main" val="4072638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8D53F24-B0E7-BAA0-2B76-A0D20E3392BC}"/>
              </a:ext>
            </a:extLst>
          </p:cNvPr>
          <p:cNvPicPr>
            <a:picLocks noChangeAspect="1"/>
          </p:cNvPicPr>
          <p:nvPr/>
        </p:nvPicPr>
        <p:blipFill>
          <a:blip r:embed="rId2"/>
          <a:stretch>
            <a:fillRect/>
          </a:stretch>
        </p:blipFill>
        <p:spPr>
          <a:xfrm>
            <a:off x="2331222" y="929657"/>
            <a:ext cx="7245915" cy="6091005"/>
          </a:xfrm>
          <a:prstGeom prst="rect">
            <a:avLst/>
          </a:prstGeom>
        </p:spPr>
      </p:pic>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solidFill>
                  <a:schemeClr val="tx1"/>
                </a:solidFill>
                <a:latin typeface="+mn-lt"/>
                <a:cs typeface="Calibri Light" panose="020F0302020204030204" pitchFamily="34" charset="0"/>
              </a:rPr>
              <a:t>Welke Funderingsrisico’s zijn er? </a:t>
            </a:r>
            <a:r>
              <a:rPr lang="nl-NL" sz="3200" b="1">
                <a:latin typeface="+mn-lt"/>
                <a:cs typeface="Calibri Light" panose="020F0302020204030204" pitchFamily="34" charset="0"/>
              </a:rPr>
              <a:t>– </a:t>
            </a:r>
            <a:r>
              <a:rPr lang="nl-NL" sz="3200" b="1">
                <a:solidFill>
                  <a:srgbClr val="28CC8B"/>
                </a:solidFill>
                <a:latin typeface="+mn-lt"/>
                <a:cs typeface="Calibri Light" panose="020F0302020204030204" pitchFamily="34" charset="0"/>
              </a:rPr>
              <a:t>Optrekkend vocht</a:t>
            </a:r>
            <a:endParaRPr lang="nl-NL" sz="3200" b="1">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998624DA-A2E1-0178-FD92-5CF3197FB6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7A69E53-6351-517C-744A-E45EF34F317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AA65A591-3A4C-1364-196E-AFD87232D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Tree>
    <p:extLst>
      <p:ext uri="{BB962C8B-B14F-4D97-AF65-F5344CB8AC3E}">
        <p14:creationId xmlns:p14="http://schemas.microsoft.com/office/powerpoint/2010/main" val="148874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53427-A099-E178-78B9-32953A291935}"/>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8110A0C5-94DC-836B-ACED-AD918AD7B469}"/>
              </a:ext>
            </a:extLst>
          </p:cNvPr>
          <p:cNvSpPr>
            <a:spLocks noGrp="1"/>
          </p:cNvSpPr>
          <p:nvPr>
            <p:ph type="title"/>
          </p:nvPr>
        </p:nvSpPr>
        <p:spPr>
          <a:xfrm>
            <a:off x="85486" y="350563"/>
            <a:ext cx="10972800" cy="454195"/>
          </a:xfrm>
        </p:spPr>
        <p:txBody>
          <a:bodyPr>
            <a:normAutofit fontScale="90000"/>
          </a:bodyPr>
          <a:lstStyle/>
          <a:p>
            <a:pPr algn="l"/>
            <a:r>
              <a:rPr lang="nl-NL" sz="3200" b="1">
                <a:solidFill>
                  <a:schemeClr val="tx1"/>
                </a:solidFill>
                <a:latin typeface="+mn-lt"/>
                <a:cs typeface="Calibri Light" panose="020F0302020204030204" pitchFamily="34" charset="0"/>
              </a:rPr>
              <a:t>Welke Funderingsrisico’s zijn er? </a:t>
            </a:r>
            <a:r>
              <a:rPr lang="nl-NL" sz="3200" b="1">
                <a:latin typeface="+mn-lt"/>
                <a:cs typeface="Calibri Light" panose="020F0302020204030204" pitchFamily="34" charset="0"/>
              </a:rPr>
              <a:t>– </a:t>
            </a:r>
            <a:r>
              <a:rPr lang="nl-NL" sz="3200" b="1">
                <a:solidFill>
                  <a:srgbClr val="28CC8B"/>
                </a:solidFill>
                <a:latin typeface="+mn-lt"/>
                <a:cs typeface="Calibri Light" panose="020F0302020204030204" pitchFamily="34" charset="0"/>
              </a:rPr>
              <a:t>Optrekkend vocht</a:t>
            </a:r>
            <a:endParaRPr lang="nl-NL" sz="3200" b="1">
              <a:latin typeface="+mn-lt"/>
              <a:cs typeface="Calibri Light" panose="020F0302020204030204" pitchFamily="34" charset="0"/>
            </a:endParaRPr>
          </a:p>
        </p:txBody>
      </p:sp>
      <p:pic>
        <p:nvPicPr>
          <p:cNvPr id="9" name="Picture 2" descr="De gevolgen en risico's van schimmel in huis: alles wat je moet weten |  Solusio">
            <a:extLst>
              <a:ext uri="{FF2B5EF4-FFF2-40B4-BE49-F238E27FC236}">
                <a16:creationId xmlns:a16="http://schemas.microsoft.com/office/drawing/2014/main" id="{73303DC6-F152-F92C-AA75-DDC0B2BA8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92200"/>
            <a:ext cx="5651500" cy="282575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4" descr="Schimmel in kelder verwijderen | Witte en zwarte schimmel">
            <a:extLst>
              <a:ext uri="{FF2B5EF4-FFF2-40B4-BE49-F238E27FC236}">
                <a16:creationId xmlns:a16="http://schemas.microsoft.com/office/drawing/2014/main" id="{521B74E8-50FD-31D6-FAFA-F9FCE2CAD3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15" name="Afbeelding 14">
            <a:extLst>
              <a:ext uri="{FF2B5EF4-FFF2-40B4-BE49-F238E27FC236}">
                <a16:creationId xmlns:a16="http://schemas.microsoft.com/office/drawing/2014/main" id="{272908B6-51FB-0FAD-1FCF-3178788A9F69}"/>
              </a:ext>
            </a:extLst>
          </p:cNvPr>
          <p:cNvPicPr>
            <a:picLocks noChangeAspect="1"/>
          </p:cNvPicPr>
          <p:nvPr/>
        </p:nvPicPr>
        <p:blipFill>
          <a:blip r:embed="rId4"/>
          <a:stretch>
            <a:fillRect/>
          </a:stretch>
        </p:blipFill>
        <p:spPr>
          <a:xfrm>
            <a:off x="3683000" y="4050927"/>
            <a:ext cx="6934200" cy="2456510"/>
          </a:xfrm>
          <a:prstGeom prst="rect">
            <a:avLst/>
          </a:prstGeom>
        </p:spPr>
      </p:pic>
    </p:spTree>
    <p:extLst>
      <p:ext uri="{BB962C8B-B14F-4D97-AF65-F5344CB8AC3E}">
        <p14:creationId xmlns:p14="http://schemas.microsoft.com/office/powerpoint/2010/main" val="2289323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19F0A-28D4-4AF0-64D2-59EC4168D742}"/>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CCC61010-068E-5EF0-BFC3-39330DEB3592}"/>
              </a:ext>
            </a:extLst>
          </p:cNvPr>
          <p:cNvSpPr/>
          <p:nvPr/>
        </p:nvSpPr>
        <p:spPr>
          <a:xfrm>
            <a:off x="7801567" y="6393459"/>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jdelijke aanduiding voor inhoud 2">
            <a:extLst>
              <a:ext uri="{FF2B5EF4-FFF2-40B4-BE49-F238E27FC236}">
                <a16:creationId xmlns:a16="http://schemas.microsoft.com/office/drawing/2014/main" id="{A3A5B5B5-D106-B8BB-A8BF-E49FFE6632C8}"/>
              </a:ext>
            </a:extLst>
          </p:cNvPr>
          <p:cNvSpPr>
            <a:spLocks noGrp="1"/>
          </p:cNvSpPr>
          <p:nvPr>
            <p:ph idx="1"/>
          </p:nvPr>
        </p:nvSpPr>
        <p:spPr>
          <a:xfrm>
            <a:off x="938501" y="1026302"/>
            <a:ext cx="6692893" cy="5367157"/>
          </a:xfrm>
        </p:spPr>
        <p:txBody>
          <a:bodyPr>
            <a:noAutofit/>
          </a:bodyPr>
          <a:lstStyle/>
          <a:p>
            <a:pPr marL="0" indent="0">
              <a:buNone/>
            </a:pPr>
            <a:r>
              <a:rPr lang="nl-NL" sz="1800" b="1">
                <a:solidFill>
                  <a:srgbClr val="17A4EA"/>
                </a:solidFill>
              </a:rPr>
              <a:t>KCAF</a:t>
            </a:r>
          </a:p>
          <a:p>
            <a:pPr marL="0" indent="0">
              <a:buNone/>
            </a:pPr>
            <a:r>
              <a:rPr lang="nl-NL" sz="1800"/>
              <a:t>KCAF is een landelijke, onafhankelijke stichting zonder winstoogmerk (opgericht in 2012) die kennis over funderingsproblemen verzamelt, verbetert en deelt. Samen met overheden, kennisinstellingen en partners ondersteunt KCAF projecten, pilots en adviestrajecten, en vergroot zij via funderingsloket.nl de bewustwording rond funderingsrisico’s.</a:t>
            </a:r>
          </a:p>
          <a:p>
            <a:pPr marL="0" indent="0">
              <a:buNone/>
            </a:pPr>
            <a:endParaRPr lang="nl-NL" sz="1800" b="1">
              <a:solidFill>
                <a:srgbClr val="17A4EA"/>
              </a:solidFill>
            </a:endParaRPr>
          </a:p>
          <a:p>
            <a:pPr marL="0" indent="0">
              <a:buNone/>
            </a:pPr>
            <a:r>
              <a:rPr lang="nl-NL" sz="1800" b="1">
                <a:solidFill>
                  <a:srgbClr val="17A4EA"/>
                </a:solidFill>
              </a:rPr>
              <a:t>Subsidie</a:t>
            </a:r>
          </a:p>
          <a:p>
            <a:pPr marL="0" indent="0">
              <a:buNone/>
            </a:pPr>
            <a:r>
              <a:rPr lang="nl-NL" sz="1800"/>
              <a:t>KCAF ontving een subsidie van het Ministerie van BZK om de aanpak van funderingsproblemen te versterken via verbeterde richtlijnen, uitbreiding van loketten en stimulering van innovatie en onderzoek.</a:t>
            </a:r>
          </a:p>
          <a:p>
            <a:pPr marL="0" indent="0">
              <a:buNone/>
            </a:pPr>
            <a:endParaRPr lang="nl-NL" sz="1800"/>
          </a:p>
          <a:p>
            <a:pPr marL="0" indent="0">
              <a:buNone/>
            </a:pPr>
            <a:r>
              <a:rPr lang="nl-NL" sz="1800" b="1">
                <a:solidFill>
                  <a:srgbClr val="17A4EA"/>
                </a:solidFill>
              </a:rPr>
              <a:t>Samenwerking</a:t>
            </a:r>
          </a:p>
          <a:p>
            <a:pPr marL="0" indent="0">
              <a:buNone/>
            </a:pPr>
            <a:r>
              <a:rPr lang="nl-NL" sz="1800"/>
              <a:t>KCAF werkt samen met het Kennis Centrum Bodemdaling en Funderingen (KBF) en neemt het onderdeel funderingen op zich. Ook werkt KCAF met Stevige Steden en het Platform Slappe Bodem aan een integrale, gebiedsgerichte aanpak.</a:t>
            </a:r>
          </a:p>
        </p:txBody>
      </p:sp>
      <p:sp>
        <p:nvSpPr>
          <p:cNvPr id="8" name="Titel 1">
            <a:extLst>
              <a:ext uri="{FF2B5EF4-FFF2-40B4-BE49-F238E27FC236}">
                <a16:creationId xmlns:a16="http://schemas.microsoft.com/office/drawing/2014/main" id="{EBC46F95-B82F-EE6C-F12E-8354193BB4CB}"/>
              </a:ext>
            </a:extLst>
          </p:cNvPr>
          <p:cNvSpPr>
            <a:spLocks noGrp="1"/>
          </p:cNvSpPr>
          <p:nvPr>
            <p:ph type="title"/>
          </p:nvPr>
        </p:nvSpPr>
        <p:spPr>
          <a:xfrm>
            <a:off x="85486" y="350563"/>
            <a:ext cx="10972800" cy="454195"/>
          </a:xfrm>
        </p:spPr>
        <p:txBody>
          <a:bodyPr>
            <a:normAutofit fontScale="90000"/>
          </a:bodyPr>
          <a:lstStyle/>
          <a:p>
            <a:pPr algn="l"/>
            <a:r>
              <a:rPr lang="sv-SE" sz="3200" b="1">
                <a:solidFill>
                  <a:schemeClr val="tx1"/>
                </a:solidFill>
                <a:latin typeface="+mn-lt"/>
                <a:cs typeface="Calibri Light" panose="020F0302020204030204" pitchFamily="34" charset="0"/>
              </a:rPr>
              <a:t>Introductie </a:t>
            </a:r>
            <a:r>
              <a:rPr lang="sv-SE" sz="3200" b="1">
                <a:solidFill>
                  <a:srgbClr val="3EB7F2"/>
                </a:solidFill>
                <a:latin typeface="+mn-lt"/>
                <a:cs typeface="Calibri Light" panose="020F0302020204030204" pitchFamily="34" charset="0"/>
              </a:rPr>
              <a:t>KCAF</a:t>
            </a:r>
            <a:endParaRPr lang="nl-NL" sz="3200" b="1">
              <a:solidFill>
                <a:srgbClr val="3EB7F2"/>
              </a:solidFill>
              <a:latin typeface="+mn-lt"/>
              <a:cs typeface="Calibri Light" panose="020F0302020204030204" pitchFamily="34" charset="0"/>
            </a:endParaRPr>
          </a:p>
        </p:txBody>
      </p:sp>
      <p:pic>
        <p:nvPicPr>
          <p:cNvPr id="10" name="Graphic 9" descr="Koppeling met effen opvulling">
            <a:hlinkClick r:id="rId3"/>
            <a:extLst>
              <a:ext uri="{FF2B5EF4-FFF2-40B4-BE49-F238E27FC236}">
                <a16:creationId xmlns:a16="http://schemas.microsoft.com/office/drawing/2014/main" id="{EA4B9925-857A-D806-6FD1-9268EC3C938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1183" y="6353950"/>
            <a:ext cx="387106" cy="387106"/>
          </a:xfrm>
          <a:prstGeom prst="rect">
            <a:avLst/>
          </a:prstGeom>
        </p:spPr>
      </p:pic>
      <p:pic>
        <p:nvPicPr>
          <p:cNvPr id="6" name="Afbeelding 5">
            <a:extLst>
              <a:ext uri="{FF2B5EF4-FFF2-40B4-BE49-F238E27FC236}">
                <a16:creationId xmlns:a16="http://schemas.microsoft.com/office/drawing/2014/main" id="{D1E74E64-4E2E-A13F-83FE-DF7EE464716D}"/>
              </a:ext>
            </a:extLst>
          </p:cNvPr>
          <p:cNvPicPr>
            <a:picLocks noChangeAspect="1"/>
          </p:cNvPicPr>
          <p:nvPr/>
        </p:nvPicPr>
        <p:blipFill>
          <a:blip r:embed="rId5"/>
          <a:stretch>
            <a:fillRect/>
          </a:stretch>
        </p:blipFill>
        <p:spPr>
          <a:xfrm>
            <a:off x="9253482" y="3726865"/>
            <a:ext cx="1253000" cy="789935"/>
          </a:xfrm>
          <a:prstGeom prst="rect">
            <a:avLst/>
          </a:prstGeom>
        </p:spPr>
      </p:pic>
      <p:pic>
        <p:nvPicPr>
          <p:cNvPr id="7174" name="Picture 6" descr="Kenniscentrum voor Bodemdaling en Funderingen - Campus Gouda">
            <a:extLst>
              <a:ext uri="{FF2B5EF4-FFF2-40B4-BE49-F238E27FC236}">
                <a16:creationId xmlns:a16="http://schemas.microsoft.com/office/drawing/2014/main" id="{FD535AFF-C7D3-06F5-E658-E7A00CD42D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3482" y="5851148"/>
            <a:ext cx="1684781" cy="50280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logo-rvo - Talented people meaningful careers">
            <a:extLst>
              <a:ext uri="{FF2B5EF4-FFF2-40B4-BE49-F238E27FC236}">
                <a16:creationId xmlns:a16="http://schemas.microsoft.com/office/drawing/2014/main" id="{6F9F8074-1074-6BD2-F9B8-86778B85E4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8618" y="4963289"/>
            <a:ext cx="2306610" cy="789935"/>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1EC2FB4-6416-59C5-D096-5D933097C65E}"/>
              </a:ext>
            </a:extLst>
          </p:cNvPr>
          <p:cNvPicPr>
            <a:picLocks noChangeAspect="1"/>
          </p:cNvPicPr>
          <p:nvPr/>
        </p:nvPicPr>
        <p:blipFill>
          <a:blip r:embed="rId8"/>
          <a:stretch>
            <a:fillRect/>
          </a:stretch>
        </p:blipFill>
        <p:spPr>
          <a:xfrm>
            <a:off x="10724078" y="74948"/>
            <a:ext cx="1438476" cy="266737"/>
          </a:xfrm>
          <a:prstGeom prst="rect">
            <a:avLst/>
          </a:prstGeom>
        </p:spPr>
      </p:pic>
      <p:pic>
        <p:nvPicPr>
          <p:cNvPr id="2" name="Picture 2" descr="Kennis Centrum Aanpak Funderingsproblematiek Logo">
            <a:extLst>
              <a:ext uri="{FF2B5EF4-FFF2-40B4-BE49-F238E27FC236}">
                <a16:creationId xmlns:a16="http://schemas.microsoft.com/office/drawing/2014/main" id="{1E93CEA7-6B50-15C2-B3A0-858799A3DC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31676" y="1343290"/>
            <a:ext cx="1574806" cy="1651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899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FBD4E06-AB67-E342-BF3C-C9F366DDF7AD}"/>
              </a:ext>
            </a:extLst>
          </p:cNvPr>
          <p:cNvPicPr>
            <a:picLocks noChangeAspect="1"/>
          </p:cNvPicPr>
          <p:nvPr/>
        </p:nvPicPr>
        <p:blipFill>
          <a:blip r:embed="rId3"/>
          <a:stretch>
            <a:fillRect/>
          </a:stretch>
        </p:blipFill>
        <p:spPr>
          <a:xfrm>
            <a:off x="1961788" y="804758"/>
            <a:ext cx="8816636" cy="6594784"/>
          </a:xfrm>
          <a:prstGeom prst="rect">
            <a:avLst/>
          </a:prstGeom>
        </p:spPr>
      </p:pic>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solidFill>
                  <a:schemeClr val="tx1"/>
                </a:solidFill>
                <a:latin typeface="+mn-lt"/>
                <a:cs typeface="Calibri Light" panose="020F0302020204030204" pitchFamily="34" charset="0"/>
              </a:rPr>
              <a:t>Welke Funderingsrisico’s zijn er? </a:t>
            </a:r>
            <a:r>
              <a:rPr lang="nl-NL" sz="3200" b="1">
                <a:latin typeface="+mn-lt"/>
                <a:cs typeface="Calibri Light" panose="020F0302020204030204" pitchFamily="34" charset="0"/>
              </a:rPr>
              <a:t>– </a:t>
            </a:r>
            <a:r>
              <a:rPr lang="nl-NL" sz="3200" b="1">
                <a:solidFill>
                  <a:srgbClr val="28CC8B"/>
                </a:solidFill>
                <a:latin typeface="+mn-lt"/>
                <a:cs typeface="Calibri Light" panose="020F0302020204030204" pitchFamily="34" charset="0"/>
              </a:rPr>
              <a:t>Verschilzakking</a:t>
            </a:r>
            <a:endParaRPr lang="nl-NL" sz="3200" b="1">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998624DA-A2E1-0178-FD92-5CF3197FB6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7A69E53-6351-517C-744A-E45EF34F317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AA65A591-3A4C-1364-196E-AFD87232D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Tree>
    <p:extLst>
      <p:ext uri="{BB962C8B-B14F-4D97-AF65-F5344CB8AC3E}">
        <p14:creationId xmlns:p14="http://schemas.microsoft.com/office/powerpoint/2010/main" val="2645117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8373279" y="6165304"/>
            <a:ext cx="2088232" cy="369332"/>
          </a:xfrm>
          <a:prstGeom prst="rect">
            <a:avLst/>
          </a:prstGeom>
          <a:noFill/>
        </p:spPr>
        <p:txBody>
          <a:bodyPr wrap="square" rtlCol="0">
            <a:spAutoFit/>
          </a:bodyPr>
          <a:lstStyle/>
          <a:p>
            <a:endParaRPr lang="nl-NL"/>
          </a:p>
        </p:txBody>
      </p:sp>
      <p:pic>
        <p:nvPicPr>
          <p:cNvPr id="7" name="Afbeelding 6" descr="Afbeelding met buitenshuis, gebouw, raam, eigendom&#10;&#10;Door AI gegenereerde inhoud is mogelijk onjuist.">
            <a:extLst>
              <a:ext uri="{FF2B5EF4-FFF2-40B4-BE49-F238E27FC236}">
                <a16:creationId xmlns:a16="http://schemas.microsoft.com/office/drawing/2014/main" id="{E2F2C598-81E6-0724-5351-D3A9F5F30BE7}"/>
              </a:ext>
            </a:extLst>
          </p:cNvPr>
          <p:cNvPicPr>
            <a:picLocks noChangeAspect="1"/>
          </p:cNvPicPr>
          <p:nvPr/>
        </p:nvPicPr>
        <p:blipFill>
          <a:blip r:embed="rId3"/>
          <a:stretch>
            <a:fillRect/>
          </a:stretch>
        </p:blipFill>
        <p:spPr>
          <a:xfrm>
            <a:off x="896128" y="1170586"/>
            <a:ext cx="4062683" cy="3134444"/>
          </a:xfrm>
          <a:prstGeom prst="rect">
            <a:avLst/>
          </a:prstGeom>
        </p:spPr>
      </p:pic>
      <p:pic>
        <p:nvPicPr>
          <p:cNvPr id="9" name="Afbeelding 8" descr="Afbeelding met buitenshuis, gebouw, gras, metselwerk&#10;&#10;Door AI gegenereerde inhoud is mogelijk onjuist.">
            <a:extLst>
              <a:ext uri="{FF2B5EF4-FFF2-40B4-BE49-F238E27FC236}">
                <a16:creationId xmlns:a16="http://schemas.microsoft.com/office/drawing/2014/main" id="{2CD05F21-4AEB-70A4-AFE3-928B1804F601}"/>
              </a:ext>
            </a:extLst>
          </p:cNvPr>
          <p:cNvPicPr>
            <a:picLocks noChangeAspect="1"/>
          </p:cNvPicPr>
          <p:nvPr/>
        </p:nvPicPr>
        <p:blipFill>
          <a:blip r:embed="rId4"/>
          <a:stretch>
            <a:fillRect/>
          </a:stretch>
        </p:blipFill>
        <p:spPr>
          <a:xfrm>
            <a:off x="5073111" y="1170585"/>
            <a:ext cx="2762789" cy="3681885"/>
          </a:xfrm>
          <a:prstGeom prst="rect">
            <a:avLst/>
          </a:prstGeom>
        </p:spPr>
      </p:pic>
      <p:pic>
        <p:nvPicPr>
          <p:cNvPr id="11" name="Afbeelding 10" descr="Afbeelding met muur, overdekt, gebouw, interieurontwerp&#10;&#10;Door AI gegenereerde inhoud is mogelijk onjuist.">
            <a:extLst>
              <a:ext uri="{FF2B5EF4-FFF2-40B4-BE49-F238E27FC236}">
                <a16:creationId xmlns:a16="http://schemas.microsoft.com/office/drawing/2014/main" id="{84D03B79-39D0-0661-8ADD-2188B4645879}"/>
              </a:ext>
            </a:extLst>
          </p:cNvPr>
          <p:cNvPicPr>
            <a:picLocks noChangeAspect="1"/>
          </p:cNvPicPr>
          <p:nvPr/>
        </p:nvPicPr>
        <p:blipFill>
          <a:blip r:embed="rId5"/>
          <a:stretch>
            <a:fillRect/>
          </a:stretch>
        </p:blipFill>
        <p:spPr>
          <a:xfrm>
            <a:off x="7950200" y="1170585"/>
            <a:ext cx="3319941" cy="4428228"/>
          </a:xfrm>
          <a:prstGeom prst="rect">
            <a:avLst/>
          </a:prstGeom>
        </p:spPr>
      </p:pic>
      <p:pic>
        <p:nvPicPr>
          <p:cNvPr id="12" name="Afbeelding 11" descr="Afbeelding met buitenshuis, gebouw, kruid, Mulch&#10;&#10;Door AI gegenereerde inhoud is mogelijk onjuist.">
            <a:extLst>
              <a:ext uri="{FF2B5EF4-FFF2-40B4-BE49-F238E27FC236}">
                <a16:creationId xmlns:a16="http://schemas.microsoft.com/office/drawing/2014/main" id="{AD8C2C0C-D67C-E222-55EA-3411B2D40143}"/>
              </a:ext>
            </a:extLst>
          </p:cNvPr>
          <p:cNvPicPr>
            <a:picLocks noChangeAspect="1"/>
          </p:cNvPicPr>
          <p:nvPr/>
        </p:nvPicPr>
        <p:blipFill>
          <a:blip r:embed="rId6"/>
          <a:stretch>
            <a:fillRect/>
          </a:stretch>
        </p:blipFill>
        <p:spPr>
          <a:xfrm>
            <a:off x="896128" y="4363536"/>
            <a:ext cx="4062683" cy="2224382"/>
          </a:xfrm>
          <a:prstGeom prst="rect">
            <a:avLst/>
          </a:prstGeom>
        </p:spPr>
      </p:pic>
      <p:sp>
        <p:nvSpPr>
          <p:cNvPr id="5" name="Titel 1">
            <a:extLst>
              <a:ext uri="{FF2B5EF4-FFF2-40B4-BE49-F238E27FC236}">
                <a16:creationId xmlns:a16="http://schemas.microsoft.com/office/drawing/2014/main" id="{854268C0-07F5-F253-6C3F-68CB07950099}"/>
              </a:ext>
            </a:extLst>
          </p:cNvPr>
          <p:cNvSpPr>
            <a:spLocks noGrp="1"/>
          </p:cNvSpPr>
          <p:nvPr>
            <p:ph type="title"/>
          </p:nvPr>
        </p:nvSpPr>
        <p:spPr>
          <a:xfrm>
            <a:off x="85486" y="350563"/>
            <a:ext cx="10972800" cy="454195"/>
          </a:xfrm>
        </p:spPr>
        <p:txBody>
          <a:bodyPr>
            <a:normAutofit fontScale="90000"/>
          </a:bodyPr>
          <a:lstStyle/>
          <a:p>
            <a:pPr algn="l"/>
            <a:r>
              <a:rPr lang="nl-NL" sz="3200" b="1">
                <a:solidFill>
                  <a:schemeClr val="tx1"/>
                </a:solidFill>
                <a:latin typeface="+mn-lt"/>
                <a:cs typeface="Calibri Light" panose="020F0302020204030204" pitchFamily="34" charset="0"/>
              </a:rPr>
              <a:t>Welke Funderingsrisico’s zijn er? </a:t>
            </a:r>
            <a:r>
              <a:rPr lang="nl-NL" sz="3200" b="1">
                <a:latin typeface="+mn-lt"/>
                <a:cs typeface="Calibri Light" panose="020F0302020204030204" pitchFamily="34" charset="0"/>
              </a:rPr>
              <a:t>– </a:t>
            </a:r>
            <a:r>
              <a:rPr lang="nl-NL" sz="3200" b="1">
                <a:solidFill>
                  <a:srgbClr val="28CC8B"/>
                </a:solidFill>
                <a:latin typeface="+mn-lt"/>
                <a:cs typeface="Calibri Light" panose="020F0302020204030204" pitchFamily="34" charset="0"/>
              </a:rPr>
              <a:t>Verschilzakking</a:t>
            </a:r>
            <a:endParaRPr lang="nl-NL" sz="3200" b="1">
              <a:latin typeface="+mn-lt"/>
              <a:cs typeface="Calibri Light" panose="020F0302020204030204" pitchFamily="34" charset="0"/>
            </a:endParaRPr>
          </a:p>
        </p:txBody>
      </p:sp>
    </p:spTree>
    <p:extLst>
      <p:ext uri="{BB962C8B-B14F-4D97-AF65-F5344CB8AC3E}">
        <p14:creationId xmlns:p14="http://schemas.microsoft.com/office/powerpoint/2010/main" val="214915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Welke </a:t>
            </a:r>
            <a:r>
              <a:rPr lang="nl-NL" sz="3200" b="1">
                <a:solidFill>
                  <a:srgbClr val="28CC8B"/>
                </a:solidFill>
                <a:latin typeface="+mn-lt"/>
                <a:cs typeface="Calibri Light" panose="020F0302020204030204" pitchFamily="34" charset="0"/>
              </a:rPr>
              <a:t>Funderingsrisico’s</a:t>
            </a:r>
            <a:r>
              <a:rPr lang="nl-NL" sz="3200" b="1">
                <a:latin typeface="+mn-lt"/>
                <a:cs typeface="Calibri Light" panose="020F0302020204030204" pitchFamily="34" charset="0"/>
              </a:rPr>
              <a:t> zijn er? – Bodemdaling</a:t>
            </a:r>
          </a:p>
        </p:txBody>
      </p:sp>
      <p:grpSp>
        <p:nvGrpSpPr>
          <p:cNvPr id="21" name="Groep 20">
            <a:extLst>
              <a:ext uri="{FF2B5EF4-FFF2-40B4-BE49-F238E27FC236}">
                <a16:creationId xmlns:a16="http://schemas.microsoft.com/office/drawing/2014/main" id="{998624DA-A2E1-0178-FD92-5CF3197FB6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7A69E53-6351-517C-744A-E45EF34F317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AA65A591-3A4C-1364-196E-AFD87232D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pic>
        <p:nvPicPr>
          <p:cNvPr id="17" name="Afbeelding 16">
            <a:extLst>
              <a:ext uri="{FF2B5EF4-FFF2-40B4-BE49-F238E27FC236}">
                <a16:creationId xmlns:a16="http://schemas.microsoft.com/office/drawing/2014/main" id="{939B0609-ADD4-8B99-14E1-5243F9D08EBB}"/>
              </a:ext>
            </a:extLst>
          </p:cNvPr>
          <p:cNvPicPr>
            <a:picLocks noChangeAspect="1"/>
          </p:cNvPicPr>
          <p:nvPr/>
        </p:nvPicPr>
        <p:blipFill>
          <a:blip r:embed="rId3"/>
          <a:stretch>
            <a:fillRect/>
          </a:stretch>
        </p:blipFill>
        <p:spPr>
          <a:xfrm>
            <a:off x="489616" y="1241014"/>
            <a:ext cx="7089998" cy="5218910"/>
          </a:xfrm>
          <a:prstGeom prst="rect">
            <a:avLst/>
          </a:prstGeom>
          <a:ln>
            <a:noFill/>
          </a:ln>
          <a:effectLst>
            <a:outerShdw blurRad="292100" dist="139700" dir="2700000" algn="tl" rotWithShape="0">
              <a:srgbClr val="333333">
                <a:alpha val="65000"/>
              </a:srgbClr>
            </a:outerShdw>
          </a:effectLst>
        </p:spPr>
      </p:pic>
      <p:pic>
        <p:nvPicPr>
          <p:cNvPr id="2" name="Picture 2" descr="C:\Users\Dick.DGW-3-PC\Desktop\fotos altena\IMG_2757.jpg">
            <a:extLst>
              <a:ext uri="{FF2B5EF4-FFF2-40B4-BE49-F238E27FC236}">
                <a16:creationId xmlns:a16="http://schemas.microsoft.com/office/drawing/2014/main" id="{2F9600EF-D9E0-FE56-23AD-D4E832CFE270}"/>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371529" y="1957821"/>
            <a:ext cx="5112936" cy="3834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80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782AA-FD12-8DAB-58FE-326CD0080E37}"/>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DEBC21C6-89CF-4580-664A-159C9C33E27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24706" y="3715781"/>
            <a:ext cx="6214158" cy="2984108"/>
          </a:xfrm>
          <a:prstGeom prst="rect">
            <a:avLst/>
          </a:prstGeom>
        </p:spPr>
      </p:pic>
      <p:sp>
        <p:nvSpPr>
          <p:cNvPr id="12" name="Title 1">
            <a:extLst>
              <a:ext uri="{FF2B5EF4-FFF2-40B4-BE49-F238E27FC236}">
                <a16:creationId xmlns:a16="http://schemas.microsoft.com/office/drawing/2014/main" id="{9617C9F9-D0B2-2C86-3FDE-731CA5D31E5B}"/>
              </a:ext>
            </a:extLst>
          </p:cNvPr>
          <p:cNvSpPr txBox="1">
            <a:spLocks/>
          </p:cNvSpPr>
          <p:nvPr/>
        </p:nvSpPr>
        <p:spPr>
          <a:xfrm>
            <a:off x="3438522" y="1148125"/>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a:t>De Stand van het Land</a:t>
            </a:r>
            <a:endParaRPr lang="en-US" sz="4000" b="1">
              <a:latin typeface="+mn-lt"/>
            </a:endParaRPr>
          </a:p>
        </p:txBody>
      </p:sp>
      <p:pic>
        <p:nvPicPr>
          <p:cNvPr id="4" name="Picture 2" descr="Kennis Centrum Aanpak Funderingsproblematiek Logo">
            <a:extLst>
              <a:ext uri="{FF2B5EF4-FFF2-40B4-BE49-F238E27FC236}">
                <a16:creationId xmlns:a16="http://schemas.microsoft.com/office/drawing/2014/main" id="{5A6F8909-E353-DD77-52C9-34F810C2C6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80" y="264678"/>
            <a:ext cx="3163385" cy="331703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6C42EA39-0547-03CF-27DF-2D35E6CDB914}"/>
              </a:ext>
            </a:extLst>
          </p:cNvPr>
          <p:cNvPicPr>
            <a:picLocks noChangeAspect="1"/>
          </p:cNvPicPr>
          <p:nvPr/>
        </p:nvPicPr>
        <p:blipFill>
          <a:blip r:embed="rId5"/>
          <a:stretch>
            <a:fillRect/>
          </a:stretch>
        </p:blipFill>
        <p:spPr>
          <a:xfrm>
            <a:off x="10724078" y="74948"/>
            <a:ext cx="1438476" cy="266737"/>
          </a:xfrm>
          <a:prstGeom prst="rect">
            <a:avLst/>
          </a:prstGeom>
        </p:spPr>
      </p:pic>
    </p:spTree>
    <p:extLst>
      <p:ext uri="{BB962C8B-B14F-4D97-AF65-F5344CB8AC3E}">
        <p14:creationId xmlns:p14="http://schemas.microsoft.com/office/powerpoint/2010/main" val="1180219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93CA2-A635-0E12-1517-1438777E53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809A57-44C4-EC92-CA2B-9B6FAD08CCDC}"/>
              </a:ext>
            </a:extLst>
          </p:cNvPr>
          <p:cNvSpPr>
            <a:spLocks noGrp="1"/>
          </p:cNvSpPr>
          <p:nvPr>
            <p:ph type="title"/>
          </p:nvPr>
        </p:nvSpPr>
        <p:spPr>
          <a:xfrm>
            <a:off x="85486" y="353722"/>
            <a:ext cx="10972800" cy="454195"/>
          </a:xfrm>
        </p:spPr>
        <p:txBody>
          <a:bodyPr>
            <a:normAutofit fontScale="90000"/>
          </a:bodyPr>
          <a:lstStyle/>
          <a:p>
            <a:pPr algn="l"/>
            <a:r>
              <a:rPr lang="sv-SE" sz="3200" b="1" dirty="0">
                <a:latin typeface="+mn-lt"/>
                <a:cs typeface="Calibri Light" panose="020F0302020204030204" pitchFamily="34" charset="0"/>
              </a:rPr>
              <a:t>De stand van het land</a:t>
            </a:r>
            <a:r>
              <a:rPr lang="sv-SE" sz="3200" b="1" dirty="0">
                <a:solidFill>
                  <a:srgbClr val="17A4EA"/>
                </a:solidFill>
                <a:latin typeface="+mn-lt"/>
                <a:cs typeface="Calibri Light" panose="020F0302020204030204" pitchFamily="34" charset="0"/>
              </a:rPr>
              <a:t> – Funderingstypes</a:t>
            </a:r>
            <a:endParaRPr lang="nl-NL" sz="3200" b="1" dirty="0">
              <a:solidFill>
                <a:schemeClr val="tx1"/>
              </a:solidFill>
              <a:latin typeface="+mn-lt"/>
              <a:cs typeface="Calibri Light"/>
            </a:endParaRPr>
          </a:p>
        </p:txBody>
      </p:sp>
      <p:sp>
        <p:nvSpPr>
          <p:cNvPr id="6" name="Titel 1">
            <a:extLst>
              <a:ext uri="{FF2B5EF4-FFF2-40B4-BE49-F238E27FC236}">
                <a16:creationId xmlns:a16="http://schemas.microsoft.com/office/drawing/2014/main" id="{DF25FF05-AC33-0AAA-69DF-BF672ED97EE1}"/>
              </a:ext>
            </a:extLst>
          </p:cNvPr>
          <p:cNvSpPr txBox="1">
            <a:spLocks/>
          </p:cNvSpPr>
          <p:nvPr/>
        </p:nvSpPr>
        <p:spPr>
          <a:xfrm>
            <a:off x="1133292" y="883463"/>
            <a:ext cx="8047842" cy="45419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000" b="1" kern="1200">
                <a:solidFill>
                  <a:srgbClr val="2D3540"/>
                </a:solidFill>
                <a:latin typeface="+mj-lt"/>
                <a:ea typeface="+mj-ea"/>
                <a:cs typeface="+mj-cs"/>
              </a:defRPr>
            </a:lvl1pPr>
          </a:lstStyle>
          <a:p>
            <a:pPr algn="l"/>
            <a:r>
              <a:rPr lang="nl-NL" sz="1800">
                <a:solidFill>
                  <a:srgbClr val="17A4EA"/>
                </a:solidFill>
                <a:latin typeface="+mn-lt"/>
                <a:cs typeface="Calibri Light" panose="020F0302020204030204" pitchFamily="34" charset="0"/>
              </a:rPr>
              <a:t>Verhouding funderingstype over alle panden met woonfunctie in Nederland</a:t>
            </a:r>
          </a:p>
        </p:txBody>
      </p:sp>
      <p:grpSp>
        <p:nvGrpSpPr>
          <p:cNvPr id="40" name="Groep 39">
            <a:extLst>
              <a:ext uri="{FF2B5EF4-FFF2-40B4-BE49-F238E27FC236}">
                <a16:creationId xmlns:a16="http://schemas.microsoft.com/office/drawing/2014/main" id="{CA8F7183-A4B5-78C7-F1B9-086ACD3ABD22}"/>
              </a:ext>
            </a:extLst>
          </p:cNvPr>
          <p:cNvGrpSpPr/>
          <p:nvPr/>
        </p:nvGrpSpPr>
        <p:grpSpPr>
          <a:xfrm>
            <a:off x="37876" y="1293755"/>
            <a:ext cx="12191808" cy="5582736"/>
            <a:chOff x="37876" y="1293755"/>
            <a:chExt cx="12191808" cy="5582736"/>
          </a:xfrm>
        </p:grpSpPr>
        <p:pic>
          <p:nvPicPr>
            <p:cNvPr id="4" name="Afbeelding 3" descr="Afbeelding met tekst, schets, diagram, illustratie&#10;&#10;Automatisch gegenereerde beschrijving">
              <a:extLst>
                <a:ext uri="{FF2B5EF4-FFF2-40B4-BE49-F238E27FC236}">
                  <a16:creationId xmlns:a16="http://schemas.microsoft.com/office/drawing/2014/main" id="{7D0B8DCF-974F-C475-52F0-F4D1B4B9B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7" b="97662" l="775" r="99925">
                          <a14:foregroundMark x1="10600" y1="28059" x2="11250" y2="72720"/>
                          <a14:foregroundMark x1="20125" y1="25409" x2="18525" y2="52689"/>
                          <a14:foregroundMark x1="18525" y1="52689" x2="23625" y2="54560"/>
                          <a14:foregroundMark x1="23625" y1="54560" x2="23425" y2="64380"/>
                          <a14:foregroundMark x1="5275" y1="49727" x2="58125" y2="51130"/>
                          <a14:foregroundMark x1="58125" y1="51130" x2="92925" y2="45752"/>
                          <a14:foregroundMark x1="92925" y1="45752" x2="94375" y2="45752"/>
                          <a14:foregroundMark x1="92650" y1="79657" x2="22550" y2="92284"/>
                          <a14:foregroundMark x1="22550" y1="92284" x2="6625" y2="83320"/>
                          <a14:foregroundMark x1="6625" y1="83320" x2="9950" y2="64614"/>
                          <a14:foregroundMark x1="9950" y1="64614" x2="82900" y2="57911"/>
                          <a14:foregroundMark x1="82900" y1="57911" x2="93450" y2="78488"/>
                          <a14:foregroundMark x1="93450" y1="78488" x2="95225" y2="88698"/>
                          <a14:foregroundMark x1="75450" y1="36087" x2="75450" y2="42712"/>
                          <a14:foregroundMark x1="84850" y1="36087" x2="85075" y2="44037"/>
                          <a14:foregroundMark x1="64775" y1="29384" x2="64775" y2="47389"/>
                          <a14:foregroundMark x1="7825" y1="47077" x2="775" y2="48402"/>
                          <a14:foregroundMark x1="4400" y1="91037" x2="16700" y2="97662"/>
                          <a14:foregroundMark x1="55575" y1="35698" x2="55375" y2="58691"/>
                          <a14:foregroundMark x1="93825" y1="51052" x2="99925" y2="51052"/>
                          <a14:foregroundMark x1="83150" y1="41387" x2="82725" y2="42089"/>
                          <a14:foregroundMark x1="87750" y1="41699" x2="88275" y2="41699"/>
                          <a14:foregroundMark x1="28900" y1="35776" x2="32325" y2="40296"/>
                          <a14:foregroundMark x1="64800" y1="23071" x2="66825" y2="37412"/>
                          <a14:foregroundMark x1="66075" y1="32112" x2="63975" y2="34528"/>
                          <a14:foregroundMark x1="73925" y1="39906" x2="76950" y2="35931"/>
                          <a14:foregroundMark x1="38050" y1="40920" x2="41575" y2="28527"/>
                          <a14:foregroundMark x1="41575" y1="28527" x2="41825" y2="36633"/>
                          <a14:foregroundMark x1="17475" y1="40920" x2="19250" y2="25331"/>
                          <a14:foregroundMark x1="19250" y1="25331" x2="23400" y2="40608"/>
                          <a14:foregroundMark x1="7725" y1="42712" x2="8425" y2="23694"/>
                          <a14:foregroundMark x1="8425" y1="23694" x2="15325" y2="20343"/>
                          <a14:foregroundMark x1="15325" y1="20343" x2="51125" y2="21278"/>
                          <a14:foregroundMark x1="51125" y1="21278" x2="69875" y2="19408"/>
                          <a14:foregroundMark x1="69875" y1="19408" x2="86275" y2="30242"/>
                          <a14:foregroundMark x1="86275" y1="30242" x2="89950" y2="45908"/>
                          <a14:foregroundMark x1="89950" y1="45908" x2="84175" y2="57366"/>
                          <a14:foregroundMark x1="84175" y1="57366" x2="21750" y2="64069"/>
                          <a14:foregroundMark x1="21750" y1="64069" x2="10400" y2="53858"/>
                          <a14:foregroundMark x1="10400" y1="53858" x2="7300" y2="42712"/>
                          <a14:backgroundMark x1="5275" y1="10444" x2="4525" y2="25409"/>
                        </a14:backgroundRemoval>
                      </a14:imgEffect>
                    </a14:imgLayer>
                  </a14:imgProps>
                </a:ext>
                <a:ext uri="{28A0092B-C50C-407E-A947-70E740481C1C}">
                  <a14:useLocalDpi xmlns:a14="http://schemas.microsoft.com/office/drawing/2010/main" val="0"/>
                </a:ext>
              </a:extLst>
            </a:blip>
            <a:stretch>
              <a:fillRect/>
            </a:stretch>
          </p:blipFill>
          <p:spPr>
            <a:xfrm>
              <a:off x="37876" y="2965969"/>
              <a:ext cx="12191808" cy="3910522"/>
            </a:xfrm>
            <a:prstGeom prst="rect">
              <a:avLst/>
            </a:prstGeom>
          </p:spPr>
        </p:pic>
        <p:sp>
          <p:nvSpPr>
            <p:cNvPr id="5" name="Rechthoek 4">
              <a:extLst>
                <a:ext uri="{FF2B5EF4-FFF2-40B4-BE49-F238E27FC236}">
                  <a16:creationId xmlns:a16="http://schemas.microsoft.com/office/drawing/2014/main" id="{3C891898-3514-9C87-3E02-0C7217622464}"/>
                </a:ext>
              </a:extLst>
            </p:cNvPr>
            <p:cNvSpPr/>
            <p:nvPr/>
          </p:nvSpPr>
          <p:spPr>
            <a:xfrm>
              <a:off x="6240016" y="5013176"/>
              <a:ext cx="4572000" cy="369332"/>
            </a:xfrm>
            <a:prstGeom prst="rect">
              <a:avLst/>
            </a:prstGeom>
          </p:spPr>
          <p:txBody>
            <a:bodyPr>
              <a:spAutoFit/>
            </a:bodyPr>
            <a:lstStyle/>
            <a:p>
              <a:r>
                <a:rPr lang="nl-NL">
                  <a:solidFill>
                    <a:srgbClr val="FF0000"/>
                  </a:solidFill>
                </a:rPr>
                <a:t> </a:t>
              </a:r>
            </a:p>
          </p:txBody>
        </p:sp>
        <p:grpSp>
          <p:nvGrpSpPr>
            <p:cNvPr id="7" name="Groep 6">
              <a:extLst>
                <a:ext uri="{FF2B5EF4-FFF2-40B4-BE49-F238E27FC236}">
                  <a16:creationId xmlns:a16="http://schemas.microsoft.com/office/drawing/2014/main" id="{0F466D2B-8389-DA01-9E5E-41C261C26183}"/>
                </a:ext>
              </a:extLst>
            </p:cNvPr>
            <p:cNvGrpSpPr/>
            <p:nvPr/>
          </p:nvGrpSpPr>
          <p:grpSpPr>
            <a:xfrm>
              <a:off x="5597755" y="1536228"/>
              <a:ext cx="5475755" cy="1800000"/>
              <a:chOff x="1188672" y="1560291"/>
              <a:chExt cx="5780737" cy="1800000"/>
            </a:xfrm>
          </p:grpSpPr>
          <p:sp>
            <p:nvSpPr>
              <p:cNvPr id="8" name="Rechthoek 7">
                <a:extLst>
                  <a:ext uri="{FF2B5EF4-FFF2-40B4-BE49-F238E27FC236}">
                    <a16:creationId xmlns:a16="http://schemas.microsoft.com/office/drawing/2014/main" id="{A5FB66A7-5FF2-CB4A-EA9F-DC35852EBC60}"/>
                  </a:ext>
                </a:extLst>
              </p:cNvPr>
              <p:cNvSpPr/>
              <p:nvPr/>
            </p:nvSpPr>
            <p:spPr>
              <a:xfrm>
                <a:off x="1188672" y="1560291"/>
                <a:ext cx="5780737" cy="1800000"/>
              </a:xfrm>
              <a:prstGeom prst="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ekstvak 8">
                <a:extLst>
                  <a:ext uri="{FF2B5EF4-FFF2-40B4-BE49-F238E27FC236}">
                    <a16:creationId xmlns:a16="http://schemas.microsoft.com/office/drawing/2014/main" id="{CB766D3E-188C-AE05-35E3-20E9D92FBBC9}"/>
                  </a:ext>
                </a:extLst>
              </p:cNvPr>
              <p:cNvSpPr txBox="1"/>
              <p:nvPr/>
            </p:nvSpPr>
            <p:spPr>
              <a:xfrm rot="16200000">
                <a:off x="677488" y="2164163"/>
                <a:ext cx="1671740" cy="523220"/>
              </a:xfrm>
              <a:prstGeom prst="rect">
                <a:avLst/>
              </a:prstGeom>
              <a:noFill/>
            </p:spPr>
            <p:txBody>
              <a:bodyPr wrap="none" rtlCol="0">
                <a:spAutoFit/>
              </a:bodyPr>
              <a:lstStyle/>
              <a:p>
                <a:r>
                  <a:rPr lang="en-US" sz="1400" b="1" err="1">
                    <a:solidFill>
                      <a:schemeClr val="bg1"/>
                    </a:solidFill>
                  </a:rPr>
                  <a:t>Ondiepe</a:t>
                </a:r>
                <a:r>
                  <a:rPr lang="en-US" sz="1400" b="1">
                    <a:solidFill>
                      <a:schemeClr val="bg1"/>
                    </a:solidFill>
                  </a:rPr>
                  <a:t> </a:t>
                </a:r>
                <a:r>
                  <a:rPr lang="en-US" sz="1400" b="1" err="1">
                    <a:solidFill>
                      <a:schemeClr val="bg1"/>
                    </a:solidFill>
                  </a:rPr>
                  <a:t>fundering</a:t>
                </a:r>
                <a:endParaRPr lang="en-US" sz="1400" b="1">
                  <a:solidFill>
                    <a:schemeClr val="bg1"/>
                  </a:solidFill>
                </a:endParaRPr>
              </a:p>
              <a:p>
                <a:r>
                  <a:rPr lang="en-US" sz="1400" b="1">
                    <a:solidFill>
                      <a:schemeClr val="bg1"/>
                    </a:solidFill>
                  </a:rPr>
                  <a:t>(</a:t>
                </a:r>
                <a:r>
                  <a:rPr lang="en-US" sz="1400" b="1" err="1">
                    <a:solidFill>
                      <a:schemeClr val="bg1"/>
                    </a:solidFill>
                  </a:rPr>
                  <a:t>Fundering</a:t>
                </a:r>
                <a:r>
                  <a:rPr lang="en-US" sz="1400" b="1">
                    <a:solidFill>
                      <a:schemeClr val="bg1"/>
                    </a:solidFill>
                  </a:rPr>
                  <a:t> op </a:t>
                </a:r>
                <a:r>
                  <a:rPr lang="en-US" sz="1400" b="1" err="1">
                    <a:solidFill>
                      <a:schemeClr val="bg1"/>
                    </a:solidFill>
                  </a:rPr>
                  <a:t>staal</a:t>
                </a:r>
                <a:r>
                  <a:rPr lang="en-US" sz="1400" b="1">
                    <a:solidFill>
                      <a:schemeClr val="bg1"/>
                    </a:solidFill>
                  </a:rPr>
                  <a:t>)</a:t>
                </a:r>
                <a:endParaRPr lang="en-NL" sz="1400" b="1">
                  <a:solidFill>
                    <a:schemeClr val="bg1"/>
                  </a:solidFill>
                </a:endParaRPr>
              </a:p>
            </p:txBody>
          </p:sp>
        </p:grpSp>
        <p:grpSp>
          <p:nvGrpSpPr>
            <p:cNvPr id="10" name="Groep 9">
              <a:extLst>
                <a:ext uri="{FF2B5EF4-FFF2-40B4-BE49-F238E27FC236}">
                  <a16:creationId xmlns:a16="http://schemas.microsoft.com/office/drawing/2014/main" id="{858F3815-041C-113F-53A9-4501E67B49F3}"/>
                </a:ext>
              </a:extLst>
            </p:cNvPr>
            <p:cNvGrpSpPr/>
            <p:nvPr/>
          </p:nvGrpSpPr>
          <p:grpSpPr>
            <a:xfrm>
              <a:off x="1577744" y="1545757"/>
              <a:ext cx="3950791" cy="1800000"/>
              <a:chOff x="6988345" y="1578407"/>
              <a:chExt cx="3766335" cy="1800000"/>
            </a:xfrm>
          </p:grpSpPr>
          <p:sp>
            <p:nvSpPr>
              <p:cNvPr id="11" name="Rechthoek 10">
                <a:extLst>
                  <a:ext uri="{FF2B5EF4-FFF2-40B4-BE49-F238E27FC236}">
                    <a16:creationId xmlns:a16="http://schemas.microsoft.com/office/drawing/2014/main" id="{6842836A-FAC0-32F9-7D27-B84F35E5E316}"/>
                  </a:ext>
                </a:extLst>
              </p:cNvPr>
              <p:cNvSpPr/>
              <p:nvPr/>
            </p:nvSpPr>
            <p:spPr>
              <a:xfrm>
                <a:off x="6988345" y="1578407"/>
                <a:ext cx="3766335" cy="1800000"/>
              </a:xfrm>
              <a:prstGeom prst="rect">
                <a:avLst/>
              </a:prstGeom>
              <a:solidFill>
                <a:srgbClr val="7F7F7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Tekstvak 11">
                <a:extLst>
                  <a:ext uri="{FF2B5EF4-FFF2-40B4-BE49-F238E27FC236}">
                    <a16:creationId xmlns:a16="http://schemas.microsoft.com/office/drawing/2014/main" id="{07C48816-CE50-6437-3994-9E90056A4D42}"/>
                  </a:ext>
                </a:extLst>
              </p:cNvPr>
              <p:cNvSpPr txBox="1"/>
              <p:nvPr/>
            </p:nvSpPr>
            <p:spPr>
              <a:xfrm rot="16200000">
                <a:off x="6330859" y="2320824"/>
                <a:ext cx="1709379" cy="307777"/>
              </a:xfrm>
              <a:prstGeom prst="rect">
                <a:avLst/>
              </a:prstGeom>
              <a:noFill/>
            </p:spPr>
            <p:txBody>
              <a:bodyPr wrap="none" rtlCol="0">
                <a:spAutoFit/>
              </a:bodyPr>
              <a:lstStyle/>
              <a:p>
                <a:r>
                  <a:rPr lang="en-US" sz="1400" b="1" err="1">
                    <a:solidFill>
                      <a:schemeClr val="bg1"/>
                    </a:solidFill>
                  </a:rPr>
                  <a:t>Betonpaal</a:t>
                </a:r>
                <a:r>
                  <a:rPr lang="en-US" sz="1400" b="1">
                    <a:solidFill>
                      <a:schemeClr val="bg1"/>
                    </a:solidFill>
                  </a:rPr>
                  <a:t> </a:t>
                </a:r>
                <a:r>
                  <a:rPr lang="en-US" sz="1400" b="1" err="1">
                    <a:solidFill>
                      <a:schemeClr val="bg1"/>
                    </a:solidFill>
                  </a:rPr>
                  <a:t>fundering</a:t>
                </a:r>
                <a:endParaRPr lang="en-NL" sz="1400" b="1">
                  <a:solidFill>
                    <a:schemeClr val="bg1"/>
                  </a:solidFill>
                </a:endParaRPr>
              </a:p>
            </p:txBody>
          </p:sp>
        </p:grpSp>
        <p:cxnSp>
          <p:nvCxnSpPr>
            <p:cNvPr id="16" name="Rechte verbindingslijn 15">
              <a:extLst>
                <a:ext uri="{FF2B5EF4-FFF2-40B4-BE49-F238E27FC236}">
                  <a16:creationId xmlns:a16="http://schemas.microsoft.com/office/drawing/2014/main" id="{16709250-31EE-C669-B901-A28CA92547A0}"/>
                </a:ext>
              </a:extLst>
            </p:cNvPr>
            <p:cNvCxnSpPr>
              <a:cxnSpLocks/>
            </p:cNvCxnSpPr>
            <p:nvPr/>
          </p:nvCxnSpPr>
          <p:spPr>
            <a:xfrm>
              <a:off x="1223327" y="3166365"/>
              <a:ext cx="0" cy="453694"/>
            </a:xfrm>
            <a:prstGeom prst="line">
              <a:avLst/>
            </a:prstGeom>
            <a:ln w="28575">
              <a:solidFill>
                <a:srgbClr val="843C0C"/>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015213EE-7E24-E67F-B48C-ADDB939977BA}"/>
                </a:ext>
              </a:extLst>
            </p:cNvPr>
            <p:cNvCxnSpPr>
              <a:cxnSpLocks/>
            </p:cNvCxnSpPr>
            <p:nvPr/>
          </p:nvCxnSpPr>
          <p:spPr>
            <a:xfrm flipH="1">
              <a:off x="967740" y="3622089"/>
              <a:ext cx="554432" cy="0"/>
            </a:xfrm>
            <a:prstGeom prst="line">
              <a:avLst/>
            </a:prstGeom>
            <a:ln w="28575">
              <a:solidFill>
                <a:srgbClr val="843C0C"/>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E2543F48-8C89-3E00-4675-8EEC6F4C4C28}"/>
                </a:ext>
              </a:extLst>
            </p:cNvPr>
            <p:cNvCxnSpPr>
              <a:cxnSpLocks/>
            </p:cNvCxnSpPr>
            <p:nvPr/>
          </p:nvCxnSpPr>
          <p:spPr>
            <a:xfrm flipH="1">
              <a:off x="1486042" y="3622089"/>
              <a:ext cx="3739373" cy="0"/>
            </a:xfrm>
            <a:prstGeom prst="line">
              <a:avLst/>
            </a:prstGeom>
            <a:ln w="28575">
              <a:solidFill>
                <a:srgbClr val="843C0C"/>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F2E38976-BF22-D953-EBD3-616B029B2B68}"/>
                </a:ext>
              </a:extLst>
            </p:cNvPr>
            <p:cNvCxnSpPr>
              <a:cxnSpLocks/>
            </p:cNvCxnSpPr>
            <p:nvPr/>
          </p:nvCxnSpPr>
          <p:spPr>
            <a:xfrm>
              <a:off x="975360" y="3614469"/>
              <a:ext cx="0" cy="274378"/>
            </a:xfrm>
            <a:prstGeom prst="line">
              <a:avLst/>
            </a:prstGeom>
            <a:ln w="28575">
              <a:solidFill>
                <a:srgbClr val="843C0C"/>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25656A56-B547-5EFD-9F25-F66AEF87B487}"/>
                </a:ext>
              </a:extLst>
            </p:cNvPr>
            <p:cNvCxnSpPr>
              <a:cxnSpLocks/>
            </p:cNvCxnSpPr>
            <p:nvPr/>
          </p:nvCxnSpPr>
          <p:spPr>
            <a:xfrm>
              <a:off x="5217795" y="3614469"/>
              <a:ext cx="0" cy="274378"/>
            </a:xfrm>
            <a:prstGeom prst="line">
              <a:avLst/>
            </a:prstGeom>
            <a:ln w="28575">
              <a:solidFill>
                <a:srgbClr val="843C0C"/>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19BAFEB-4769-AAF7-035C-AAF343BAA06E}"/>
                </a:ext>
              </a:extLst>
            </p:cNvPr>
            <p:cNvCxnSpPr>
              <a:cxnSpLocks/>
            </p:cNvCxnSpPr>
            <p:nvPr/>
          </p:nvCxnSpPr>
          <p:spPr>
            <a:xfrm>
              <a:off x="5373624" y="3606849"/>
              <a:ext cx="0" cy="274378"/>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4ABE1DA9-CAFC-BFC9-3C0B-C17E56D25540}"/>
                </a:ext>
              </a:extLst>
            </p:cNvPr>
            <p:cNvCxnSpPr>
              <a:cxnSpLocks/>
            </p:cNvCxnSpPr>
            <p:nvPr/>
          </p:nvCxnSpPr>
          <p:spPr>
            <a:xfrm flipH="1" flipV="1">
              <a:off x="5381625" y="3620135"/>
              <a:ext cx="1826895" cy="1954"/>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E3439D45-FBC3-73D2-7104-69027ACE47B5}"/>
                </a:ext>
              </a:extLst>
            </p:cNvPr>
            <p:cNvCxnSpPr>
              <a:cxnSpLocks/>
            </p:cNvCxnSpPr>
            <p:nvPr/>
          </p:nvCxnSpPr>
          <p:spPr>
            <a:xfrm>
              <a:off x="7200900" y="3601847"/>
              <a:ext cx="0" cy="274378"/>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146124B6-007D-FFC7-BCFC-8FD79D632C1E}"/>
                </a:ext>
              </a:extLst>
            </p:cNvPr>
            <p:cNvCxnSpPr>
              <a:cxnSpLocks/>
            </p:cNvCxnSpPr>
            <p:nvPr/>
          </p:nvCxnSpPr>
          <p:spPr>
            <a:xfrm flipH="1">
              <a:off x="7303983" y="3622089"/>
              <a:ext cx="3754303" cy="106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9F0E2DE0-D651-A8D2-1FA3-D48612905434}"/>
                </a:ext>
              </a:extLst>
            </p:cNvPr>
            <p:cNvCxnSpPr>
              <a:cxnSpLocks/>
            </p:cNvCxnSpPr>
            <p:nvPr/>
          </p:nvCxnSpPr>
          <p:spPr>
            <a:xfrm>
              <a:off x="7322820" y="3601847"/>
              <a:ext cx="0" cy="2743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88DF8A28-4286-A176-D29F-810E21F208BA}"/>
                </a:ext>
              </a:extLst>
            </p:cNvPr>
            <p:cNvCxnSpPr>
              <a:cxnSpLocks/>
            </p:cNvCxnSpPr>
            <p:nvPr/>
          </p:nvCxnSpPr>
          <p:spPr>
            <a:xfrm>
              <a:off x="11050666" y="3606849"/>
              <a:ext cx="0" cy="2743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6A617ACD-4D1A-878A-735C-EADE46A48E46}"/>
                </a:ext>
              </a:extLst>
            </p:cNvPr>
            <p:cNvCxnSpPr>
              <a:cxnSpLocks/>
            </p:cNvCxnSpPr>
            <p:nvPr/>
          </p:nvCxnSpPr>
          <p:spPr>
            <a:xfrm>
              <a:off x="9066834" y="3238557"/>
              <a:ext cx="0" cy="3825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41297E59-6979-759D-0B39-449C50D03331}"/>
                </a:ext>
              </a:extLst>
            </p:cNvPr>
            <p:cNvCxnSpPr>
              <a:cxnSpLocks/>
            </p:cNvCxnSpPr>
            <p:nvPr/>
          </p:nvCxnSpPr>
          <p:spPr>
            <a:xfrm>
              <a:off x="5443868" y="3326707"/>
              <a:ext cx="0" cy="274378"/>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76CABCC1-00A3-D01A-3F3A-40ADC0806F4E}"/>
                </a:ext>
              </a:extLst>
            </p:cNvPr>
            <p:cNvSpPr txBox="1"/>
            <p:nvPr/>
          </p:nvSpPr>
          <p:spPr>
            <a:xfrm>
              <a:off x="1015738" y="1310297"/>
              <a:ext cx="494046" cy="276999"/>
            </a:xfrm>
            <a:prstGeom prst="rect">
              <a:avLst/>
            </a:prstGeom>
            <a:noFill/>
          </p:spPr>
          <p:txBody>
            <a:bodyPr wrap="none" rtlCol="0">
              <a:spAutoFit/>
            </a:bodyPr>
            <a:lstStyle/>
            <a:p>
              <a:r>
                <a:rPr lang="en-US" sz="1200" b="1" dirty="0">
                  <a:solidFill>
                    <a:srgbClr val="3EB7F2"/>
                  </a:solidFill>
                </a:rPr>
                <a:t>370k</a:t>
              </a:r>
              <a:endParaRPr lang="en-NL" sz="1200" b="1" dirty="0">
                <a:solidFill>
                  <a:srgbClr val="3EB7F2"/>
                </a:solidFill>
              </a:endParaRPr>
            </a:p>
          </p:txBody>
        </p:sp>
        <p:sp>
          <p:nvSpPr>
            <p:cNvPr id="29" name="Tekstvak 28">
              <a:extLst>
                <a:ext uri="{FF2B5EF4-FFF2-40B4-BE49-F238E27FC236}">
                  <a16:creationId xmlns:a16="http://schemas.microsoft.com/office/drawing/2014/main" id="{2732A952-3E17-8A6F-8E65-DFEBFD1C8C0B}"/>
                </a:ext>
              </a:extLst>
            </p:cNvPr>
            <p:cNvSpPr txBox="1"/>
            <p:nvPr/>
          </p:nvSpPr>
          <p:spPr>
            <a:xfrm>
              <a:off x="8179426" y="1293755"/>
              <a:ext cx="981359" cy="276999"/>
            </a:xfrm>
            <a:prstGeom prst="rect">
              <a:avLst/>
            </a:prstGeom>
            <a:noFill/>
          </p:spPr>
          <p:txBody>
            <a:bodyPr wrap="none" rtlCol="0">
              <a:spAutoFit/>
            </a:bodyPr>
            <a:lstStyle/>
            <a:p>
              <a:r>
                <a:rPr lang="en-US" sz="1200" b="1" dirty="0">
                  <a:solidFill>
                    <a:srgbClr val="3EB7F2"/>
                  </a:solidFill>
                </a:rPr>
                <a:t>3,65 </a:t>
              </a:r>
              <a:r>
                <a:rPr lang="en-US" sz="1200" b="1" dirty="0" err="1">
                  <a:solidFill>
                    <a:srgbClr val="3EB7F2"/>
                  </a:solidFill>
                </a:rPr>
                <a:t>miljoen</a:t>
              </a:r>
              <a:endParaRPr lang="en-NL" sz="1200" b="1" dirty="0">
                <a:solidFill>
                  <a:srgbClr val="3EB7F2"/>
                </a:solidFill>
              </a:endParaRPr>
            </a:p>
          </p:txBody>
        </p:sp>
        <p:sp>
          <p:nvSpPr>
            <p:cNvPr id="30" name="Tekstvak 29">
              <a:extLst>
                <a:ext uri="{FF2B5EF4-FFF2-40B4-BE49-F238E27FC236}">
                  <a16:creationId xmlns:a16="http://schemas.microsoft.com/office/drawing/2014/main" id="{758F53CD-8290-B78B-7BCB-7E3DAF7EA4A3}"/>
                </a:ext>
              </a:extLst>
            </p:cNvPr>
            <p:cNvSpPr txBox="1"/>
            <p:nvPr/>
          </p:nvSpPr>
          <p:spPr>
            <a:xfrm>
              <a:off x="3273362" y="1308172"/>
              <a:ext cx="981359" cy="276999"/>
            </a:xfrm>
            <a:prstGeom prst="rect">
              <a:avLst/>
            </a:prstGeom>
            <a:noFill/>
          </p:spPr>
          <p:txBody>
            <a:bodyPr wrap="none" rtlCol="0">
              <a:spAutoFit/>
            </a:bodyPr>
            <a:lstStyle/>
            <a:p>
              <a:r>
                <a:rPr lang="en-US" sz="1200" b="1" dirty="0">
                  <a:solidFill>
                    <a:srgbClr val="3EB7F2"/>
                  </a:solidFill>
                </a:rPr>
                <a:t>2,38 </a:t>
              </a:r>
              <a:r>
                <a:rPr lang="en-US" sz="1200" b="1" dirty="0" err="1">
                  <a:solidFill>
                    <a:srgbClr val="3EB7F2"/>
                  </a:solidFill>
                </a:rPr>
                <a:t>miljoen</a:t>
              </a:r>
              <a:endParaRPr lang="en-NL" sz="1200" b="1" dirty="0">
                <a:solidFill>
                  <a:srgbClr val="3EB7F2"/>
                </a:solidFill>
              </a:endParaRPr>
            </a:p>
          </p:txBody>
        </p:sp>
        <p:grpSp>
          <p:nvGrpSpPr>
            <p:cNvPr id="13" name="Groep 12">
              <a:extLst>
                <a:ext uri="{FF2B5EF4-FFF2-40B4-BE49-F238E27FC236}">
                  <a16:creationId xmlns:a16="http://schemas.microsoft.com/office/drawing/2014/main" id="{9CE491A9-050F-9E1C-44FC-A8CF768F42A0}"/>
                </a:ext>
              </a:extLst>
            </p:cNvPr>
            <p:cNvGrpSpPr/>
            <p:nvPr/>
          </p:nvGrpSpPr>
          <p:grpSpPr>
            <a:xfrm>
              <a:off x="991461" y="1505504"/>
              <a:ext cx="486820" cy="1859227"/>
              <a:chOff x="10759475" y="1553978"/>
              <a:chExt cx="422375" cy="1859227"/>
            </a:xfrm>
          </p:grpSpPr>
          <p:sp>
            <p:nvSpPr>
              <p:cNvPr id="14" name="Rechthoek 13">
                <a:extLst>
                  <a:ext uri="{FF2B5EF4-FFF2-40B4-BE49-F238E27FC236}">
                    <a16:creationId xmlns:a16="http://schemas.microsoft.com/office/drawing/2014/main" id="{675CAD7D-315E-3D1C-0D05-5AFFF9520A63}"/>
                  </a:ext>
                </a:extLst>
              </p:cNvPr>
              <p:cNvSpPr/>
              <p:nvPr/>
            </p:nvSpPr>
            <p:spPr>
              <a:xfrm>
                <a:off x="10759475" y="1592345"/>
                <a:ext cx="422375" cy="1800000"/>
              </a:xfrm>
              <a:prstGeom prst="rect">
                <a:avLst/>
              </a:prstGeom>
              <a:solidFill>
                <a:srgbClr val="843C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ekstvak 14">
                <a:extLst>
                  <a:ext uri="{FF2B5EF4-FFF2-40B4-BE49-F238E27FC236}">
                    <a16:creationId xmlns:a16="http://schemas.microsoft.com/office/drawing/2014/main" id="{D8130E3E-769D-ED3C-CD44-E8D1A28A816E}"/>
                  </a:ext>
                </a:extLst>
              </p:cNvPr>
              <p:cNvSpPr txBox="1"/>
              <p:nvPr/>
            </p:nvSpPr>
            <p:spPr>
              <a:xfrm rot="16200000">
                <a:off x="10031034" y="2329703"/>
                <a:ext cx="1859227" cy="307777"/>
              </a:xfrm>
              <a:prstGeom prst="rect">
                <a:avLst/>
              </a:prstGeom>
              <a:noFill/>
            </p:spPr>
            <p:txBody>
              <a:bodyPr wrap="none" rtlCol="0">
                <a:spAutoFit/>
              </a:bodyPr>
              <a:lstStyle/>
              <a:p>
                <a:r>
                  <a:rPr lang="en-US" sz="1400" b="1">
                    <a:solidFill>
                      <a:schemeClr val="bg1"/>
                    </a:solidFill>
                  </a:rPr>
                  <a:t>Houten paal </a:t>
                </a:r>
                <a:r>
                  <a:rPr lang="en-US" sz="1400" b="1" err="1">
                    <a:solidFill>
                      <a:schemeClr val="bg1"/>
                    </a:solidFill>
                  </a:rPr>
                  <a:t>fundering</a:t>
                </a:r>
                <a:endParaRPr lang="en-NL" sz="1400" b="1">
                  <a:solidFill>
                    <a:schemeClr val="bg1"/>
                  </a:solidFill>
                </a:endParaRPr>
              </a:p>
            </p:txBody>
          </p:sp>
        </p:grpSp>
      </p:grpSp>
    </p:spTree>
    <p:extLst>
      <p:ext uri="{BB962C8B-B14F-4D97-AF65-F5344CB8AC3E}">
        <p14:creationId xmlns:p14="http://schemas.microsoft.com/office/powerpoint/2010/main" val="2774428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03089-A7D0-20A1-4773-174AFC10C6DA}"/>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BC34D55D-A577-0679-E6E1-FAEEF7EBAFE9}"/>
              </a:ext>
            </a:extLst>
          </p:cNvPr>
          <p:cNvSpPr>
            <a:spLocks noGrp="1"/>
          </p:cNvSpPr>
          <p:nvPr>
            <p:ph type="title"/>
          </p:nvPr>
        </p:nvSpPr>
        <p:spPr>
          <a:xfrm>
            <a:off x="85486" y="350563"/>
            <a:ext cx="10972800" cy="454195"/>
          </a:xfrm>
        </p:spPr>
        <p:txBody>
          <a:bodyPr>
            <a:normAutofit fontScale="90000"/>
          </a:bodyPr>
          <a:lstStyle/>
          <a:p>
            <a:r>
              <a:rPr lang="sv-SE" sz="3200" dirty="0">
                <a:cs typeface="Calibri Light" panose="020F0302020204030204" pitchFamily="34" charset="0"/>
              </a:rPr>
              <a:t>De stand van het land</a:t>
            </a:r>
            <a:r>
              <a:rPr lang="sv-SE" sz="3200" dirty="0">
                <a:solidFill>
                  <a:srgbClr val="17A4EA"/>
                </a:solidFill>
                <a:cs typeface="Calibri Light" panose="020F0302020204030204" pitchFamily="34" charset="0"/>
              </a:rPr>
              <a:t> – Funderingsrisico’s</a:t>
            </a:r>
            <a:endParaRPr lang="nl-NL" sz="3200" b="1" dirty="0">
              <a:solidFill>
                <a:srgbClr val="1B1E3C"/>
              </a:solidFill>
              <a:latin typeface="+mn-lt"/>
              <a:cs typeface="Calibri Light" panose="020F0302020204030204" pitchFamily="34" charset="0"/>
            </a:endParaRPr>
          </a:p>
        </p:txBody>
      </p:sp>
      <p:pic>
        <p:nvPicPr>
          <p:cNvPr id="4" name="Afbeelding 3">
            <a:extLst>
              <a:ext uri="{FF2B5EF4-FFF2-40B4-BE49-F238E27FC236}">
                <a16:creationId xmlns:a16="http://schemas.microsoft.com/office/drawing/2014/main" id="{96147092-4952-6453-4D7E-2EAAC42E6FF0}"/>
              </a:ext>
            </a:extLst>
          </p:cNvPr>
          <p:cNvPicPr>
            <a:picLocks noChangeAspect="1"/>
          </p:cNvPicPr>
          <p:nvPr/>
        </p:nvPicPr>
        <p:blipFill>
          <a:blip r:embed="rId3"/>
          <a:stretch>
            <a:fillRect/>
          </a:stretch>
        </p:blipFill>
        <p:spPr>
          <a:xfrm>
            <a:off x="10724078" y="59318"/>
            <a:ext cx="1438476" cy="266737"/>
          </a:xfrm>
          <a:prstGeom prst="rect">
            <a:avLst/>
          </a:prstGeom>
        </p:spPr>
      </p:pic>
      <p:graphicFrame>
        <p:nvGraphicFramePr>
          <p:cNvPr id="2" name="Grafiek 1">
            <a:extLst>
              <a:ext uri="{FF2B5EF4-FFF2-40B4-BE49-F238E27FC236}">
                <a16:creationId xmlns:a16="http://schemas.microsoft.com/office/drawing/2014/main" id="{9F9BCDBD-A830-121C-199C-7BD8AFB00D8E}"/>
              </a:ext>
            </a:extLst>
          </p:cNvPr>
          <p:cNvGraphicFramePr>
            <a:graphicFrameLocks/>
          </p:cNvGraphicFramePr>
          <p:nvPr>
            <p:extLst>
              <p:ext uri="{D42A27DB-BD31-4B8C-83A1-F6EECF244321}">
                <p14:modId xmlns:p14="http://schemas.microsoft.com/office/powerpoint/2010/main" val="2921293575"/>
              </p:ext>
            </p:extLst>
          </p:nvPr>
        </p:nvGraphicFramePr>
        <p:xfrm>
          <a:off x="428465" y="1219200"/>
          <a:ext cx="5811551" cy="50863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Grafiek 2">
            <a:extLst>
              <a:ext uri="{FF2B5EF4-FFF2-40B4-BE49-F238E27FC236}">
                <a16:creationId xmlns:a16="http://schemas.microsoft.com/office/drawing/2014/main" id="{C1D331BF-066E-6366-2646-93B68BC67EB9}"/>
              </a:ext>
            </a:extLst>
          </p:cNvPr>
          <p:cNvGraphicFramePr>
            <a:graphicFrameLocks/>
          </p:cNvGraphicFramePr>
          <p:nvPr/>
        </p:nvGraphicFramePr>
        <p:xfrm>
          <a:off x="6517312" y="1209674"/>
          <a:ext cx="5246223" cy="5086348"/>
        </p:xfrm>
        <a:graphic>
          <a:graphicData uri="http://schemas.openxmlformats.org/drawingml/2006/chart">
            <c:chart xmlns:c="http://schemas.openxmlformats.org/drawingml/2006/chart" xmlns:r="http://schemas.openxmlformats.org/officeDocument/2006/relationships" r:id="rId5"/>
          </a:graphicData>
        </a:graphic>
      </p:graphicFrame>
      <p:sp>
        <p:nvSpPr>
          <p:cNvPr id="6" name="Tekstvak 5">
            <a:extLst>
              <a:ext uri="{FF2B5EF4-FFF2-40B4-BE49-F238E27FC236}">
                <a16:creationId xmlns:a16="http://schemas.microsoft.com/office/drawing/2014/main" id="{31D1B9FD-C6EE-AA80-6CA8-2652EBCAB5C4}"/>
              </a:ext>
            </a:extLst>
          </p:cNvPr>
          <p:cNvSpPr txBox="1"/>
          <p:nvPr/>
        </p:nvSpPr>
        <p:spPr>
          <a:xfrm>
            <a:off x="2258313" y="6350659"/>
            <a:ext cx="2325380" cy="369332"/>
          </a:xfrm>
          <a:prstGeom prst="rect">
            <a:avLst/>
          </a:prstGeom>
          <a:noFill/>
        </p:spPr>
        <p:txBody>
          <a:bodyPr wrap="none" rtlCol="0">
            <a:spAutoFit/>
          </a:bodyPr>
          <a:lstStyle/>
          <a:p>
            <a:r>
              <a:rPr lang="nl-NL"/>
              <a:t>Totaal 375.000 panden</a:t>
            </a:r>
          </a:p>
        </p:txBody>
      </p:sp>
      <p:sp>
        <p:nvSpPr>
          <p:cNvPr id="7" name="Tekstvak 6">
            <a:extLst>
              <a:ext uri="{FF2B5EF4-FFF2-40B4-BE49-F238E27FC236}">
                <a16:creationId xmlns:a16="http://schemas.microsoft.com/office/drawing/2014/main" id="{747EBA2D-0A5A-ACDA-9D3B-BE6FB5E98920}"/>
              </a:ext>
            </a:extLst>
          </p:cNvPr>
          <p:cNvSpPr txBox="1"/>
          <p:nvPr/>
        </p:nvSpPr>
        <p:spPr>
          <a:xfrm>
            <a:off x="8086746" y="6280670"/>
            <a:ext cx="2500108" cy="369332"/>
          </a:xfrm>
          <a:prstGeom prst="rect">
            <a:avLst/>
          </a:prstGeom>
          <a:noFill/>
        </p:spPr>
        <p:txBody>
          <a:bodyPr wrap="none" rtlCol="0">
            <a:spAutoFit/>
          </a:bodyPr>
          <a:lstStyle/>
          <a:p>
            <a:r>
              <a:rPr lang="nl-NL"/>
              <a:t>Totaal 3.750.000 panden</a:t>
            </a:r>
          </a:p>
        </p:txBody>
      </p:sp>
      <p:sp>
        <p:nvSpPr>
          <p:cNvPr id="8" name="Tekstvak 7">
            <a:extLst>
              <a:ext uri="{FF2B5EF4-FFF2-40B4-BE49-F238E27FC236}">
                <a16:creationId xmlns:a16="http://schemas.microsoft.com/office/drawing/2014/main" id="{5BCFF174-B9B4-647B-252A-BA77E439AD8A}"/>
              </a:ext>
            </a:extLst>
          </p:cNvPr>
          <p:cNvSpPr txBox="1"/>
          <p:nvPr/>
        </p:nvSpPr>
        <p:spPr>
          <a:xfrm>
            <a:off x="2801025" y="6052116"/>
            <a:ext cx="6942044" cy="667875"/>
          </a:xfrm>
          <a:prstGeom prst="rect">
            <a:avLst/>
          </a:prstGeom>
          <a:noFill/>
        </p:spPr>
        <p:txBody>
          <a:bodyPr wrap="square">
            <a:spAutoFit/>
          </a:bodyPr>
          <a:lstStyle/>
          <a:p>
            <a:pPr marL="0" marR="0" lvl="0" indent="0" algn="ctr" defTabSz="727453" rtl="0" eaLnBrk="1" fontAlgn="auto" latinLnBrk="0" hangingPunct="1">
              <a:lnSpc>
                <a:spcPct val="90000"/>
              </a:lnSpc>
              <a:spcBef>
                <a:spcPts val="600"/>
              </a:spcBef>
              <a:spcAft>
                <a:spcPts val="0"/>
              </a:spcAft>
              <a:buClrTx/>
              <a:buSzTx/>
              <a:buFont typeface="Arial" panose="020B0604020202020204" pitchFamily="34" charset="0"/>
              <a:buNone/>
              <a:tabLst/>
              <a:defRPr/>
            </a:pPr>
            <a:r>
              <a:rPr lang="nl-NL" sz="1800" b="1" dirty="0"/>
              <a:t>Reeds herstelde panden</a:t>
            </a:r>
          </a:p>
          <a:p>
            <a:pPr marL="0" marR="0" lvl="0" indent="0" algn="ctr" defTabSz="727453"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nl-NL" sz="1800" b="1" i="0" u="none" strike="noStrike" kern="1200" cap="none" spc="0" normalizeH="0" baseline="0" noProof="0" dirty="0">
                <a:ln>
                  <a:noFill/>
                </a:ln>
                <a:solidFill>
                  <a:srgbClr val="17A4EA"/>
                </a:solidFill>
                <a:effectLst/>
                <a:uLnTx/>
                <a:uFillTx/>
                <a:ea typeface="+mn-ea"/>
                <a:cs typeface="+mn-cs"/>
              </a:rPr>
              <a:t>  28.750</a:t>
            </a:r>
          </a:p>
        </p:txBody>
      </p:sp>
    </p:spTree>
    <p:extLst>
      <p:ext uri="{BB962C8B-B14F-4D97-AF65-F5344CB8AC3E}">
        <p14:creationId xmlns:p14="http://schemas.microsoft.com/office/powerpoint/2010/main" val="2765938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CAE6D-4A03-54ED-8647-AFBD8CEA342C}"/>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2B4CC372-2247-9765-1C47-9AF4647C92A8}"/>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3C47CC96-A826-50E1-7F1C-91B3AF52BB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24706" y="3715781"/>
            <a:ext cx="6214158" cy="2984108"/>
          </a:xfrm>
          <a:prstGeom prst="rect">
            <a:avLst/>
          </a:prstGeom>
        </p:spPr>
      </p:pic>
      <p:sp>
        <p:nvSpPr>
          <p:cNvPr id="12" name="Title 1">
            <a:extLst>
              <a:ext uri="{FF2B5EF4-FFF2-40B4-BE49-F238E27FC236}">
                <a16:creationId xmlns:a16="http://schemas.microsoft.com/office/drawing/2014/main" id="{4AA255E3-663A-3608-30D2-10842E8335B1}"/>
              </a:ext>
            </a:extLst>
          </p:cNvPr>
          <p:cNvSpPr txBox="1">
            <a:spLocks/>
          </p:cNvSpPr>
          <p:nvPr/>
        </p:nvSpPr>
        <p:spPr>
          <a:xfrm>
            <a:off x="3454860" y="1288473"/>
            <a:ext cx="8276563" cy="9030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0" i="0" dirty="0">
                <a:solidFill>
                  <a:schemeClr val="bg1"/>
                </a:solidFill>
                <a:effectLst/>
                <a:latin typeface="+mj-lt"/>
              </a:rPr>
              <a:t>Inzicht in </a:t>
            </a:r>
            <a:r>
              <a:rPr lang="nl-NL" sz="4000" b="0" i="0" dirty="0" err="1">
                <a:solidFill>
                  <a:schemeClr val="bg1"/>
                </a:solidFill>
                <a:effectLst/>
                <a:latin typeface="+mj-lt"/>
              </a:rPr>
              <a:t>Funderingsrisico;s</a:t>
            </a:r>
            <a:endParaRPr lang="nl-NL" sz="4000" b="1" dirty="0">
              <a:solidFill>
                <a:schemeClr val="bg1"/>
              </a:solidFill>
            </a:endParaRPr>
          </a:p>
        </p:txBody>
      </p:sp>
      <p:pic>
        <p:nvPicPr>
          <p:cNvPr id="11" name="Picture 14" descr="Logo-Medium.png">
            <a:extLst>
              <a:ext uri="{FF2B5EF4-FFF2-40B4-BE49-F238E27FC236}">
                <a16:creationId xmlns:a16="http://schemas.microsoft.com/office/drawing/2014/main" id="{1A3D2663-334C-C75B-71A9-C55998442133}"/>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218538" y="49683"/>
            <a:ext cx="3017784" cy="3161128"/>
          </a:xfrm>
          <a:prstGeom prst="rect">
            <a:avLst/>
          </a:prstGeom>
        </p:spPr>
      </p:pic>
      <p:sp>
        <p:nvSpPr>
          <p:cNvPr id="2" name="Tekstvak 1">
            <a:extLst>
              <a:ext uri="{FF2B5EF4-FFF2-40B4-BE49-F238E27FC236}">
                <a16:creationId xmlns:a16="http://schemas.microsoft.com/office/drawing/2014/main" id="{2E80A04F-5292-4A4F-7B91-5D9868093D0C}"/>
              </a:ext>
            </a:extLst>
          </p:cNvPr>
          <p:cNvSpPr txBox="1"/>
          <p:nvPr/>
        </p:nvSpPr>
        <p:spPr>
          <a:xfrm>
            <a:off x="129177" y="5709875"/>
            <a:ext cx="3408788" cy="400110"/>
          </a:xfrm>
          <a:prstGeom prst="rect">
            <a:avLst/>
          </a:prstGeom>
          <a:noFill/>
        </p:spPr>
        <p:txBody>
          <a:bodyPr wrap="square">
            <a:spAutoFit/>
          </a:bodyPr>
          <a:lstStyle/>
          <a:p>
            <a:r>
              <a:rPr lang="nl-NL" sz="2000" i="1"/>
              <a:t>Ing. Don Zandbergen</a:t>
            </a:r>
          </a:p>
        </p:txBody>
      </p:sp>
    </p:spTree>
    <p:extLst>
      <p:ext uri="{BB962C8B-B14F-4D97-AF65-F5344CB8AC3E}">
        <p14:creationId xmlns:p14="http://schemas.microsoft.com/office/powerpoint/2010/main" val="1064505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A7A81-2371-5F28-E5D9-EB9E28865B2F}"/>
            </a:ext>
          </a:extLst>
        </p:cNvPr>
        <p:cNvGrpSpPr/>
        <p:nvPr/>
      </p:nvGrpSpPr>
      <p:grpSpPr>
        <a:xfrm>
          <a:off x="0" y="0"/>
          <a:ext cx="0" cy="0"/>
          <a:chOff x="0" y="0"/>
          <a:chExt cx="0" cy="0"/>
        </a:xfrm>
      </p:grpSpPr>
      <p:pic>
        <p:nvPicPr>
          <p:cNvPr id="1026" name="Picture 2" descr="Korrelgrootteverdeling zandfractie fijne fractie Wiertsema ...">
            <a:extLst>
              <a:ext uri="{FF2B5EF4-FFF2-40B4-BE49-F238E27FC236}">
                <a16:creationId xmlns:a16="http://schemas.microsoft.com/office/drawing/2014/main" id="{D6AA751A-48D3-252E-C423-2116EAE5BB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54" b="97656" l="9961" r="89844">
                        <a14:foregroundMark x1="53516" y1="20703" x2="53906" y2="12760"/>
                        <a14:foregroundMark x1="53906" y1="12760" x2="48926" y2="9115"/>
                        <a14:foregroundMark x1="48926" y1="9115" x2="43066" y2="8984"/>
                        <a14:foregroundMark x1="43066" y1="8984" x2="39453" y2="15495"/>
                        <a14:foregroundMark x1="39453" y1="15495" x2="38965" y2="17578"/>
                        <a14:foregroundMark x1="37414" y1="63414" x2="35352" y2="63021"/>
                        <a14:foregroundMark x1="41504" y1="64193" x2="38051" y2="63535"/>
                        <a14:foregroundMark x1="35352" y1="63021" x2="30566" y2="79948"/>
                        <a14:foregroundMark x1="30566" y1="79948" x2="30566" y2="92057"/>
                        <a14:foregroundMark x1="30566" y1="92057" x2="37109" y2="97656"/>
                        <a14:foregroundMark x1="37109" y1="97656" x2="82520" y2="87760"/>
                        <a14:foregroundMark x1="82520" y1="87760" x2="80165" y2="78803"/>
                        <a14:foregroundMark x1="72460" y1="67010" x2="69629" y2="64844"/>
                        <a14:foregroundMark x1="73477" y1="67788" x2="72693" y2="67188"/>
                        <a14:foregroundMark x1="69629" y1="64844" x2="54102" y2="72135"/>
                        <a14:foregroundMark x1="54102" y1="72135" x2="45020" y2="70573"/>
                        <a14:foregroundMark x1="45020" y1="70573" x2="41699" y2="63411"/>
                        <a14:backgroundMark x1="54688" y1="57422" x2="54883" y2="57552"/>
                        <a14:backgroundMark x1="73730" y1="67578" x2="79883" y2="79036"/>
                        <a14:backgroundMark x1="79883" y1="79036" x2="79102" y2="69271"/>
                        <a14:backgroundMark x1="79102" y1="69271" x2="74121" y2="66667"/>
                        <a14:backgroundMark x1="74121" y1="66667" x2="74121" y2="67188"/>
                        <a14:backgroundMark x1="38281" y1="54427" x2="37891" y2="63021"/>
                        <a14:backgroundMark x1="37891" y1="63021" x2="33594" y2="56641"/>
                        <a14:backgroundMark x1="33594" y1="56641" x2="38770" y2="54427"/>
                        <a14:backgroundMark x1="38770" y1="54427" x2="38867" y2="54427"/>
                      </a14:backgroundRemoval>
                    </a14:imgEffect>
                  </a14:imgLayer>
                </a14:imgProps>
              </a:ext>
              <a:ext uri="{28A0092B-C50C-407E-A947-70E740481C1C}">
                <a14:useLocalDpi xmlns:a14="http://schemas.microsoft.com/office/drawing/2010/main" val="0"/>
              </a:ext>
            </a:extLst>
          </a:blip>
          <a:srcRect/>
          <a:stretch>
            <a:fillRect/>
          </a:stretch>
        </p:blipFill>
        <p:spPr bwMode="auto">
          <a:xfrm>
            <a:off x="4763496" y="327286"/>
            <a:ext cx="8372495" cy="6279371"/>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a:extLst>
              <a:ext uri="{FF2B5EF4-FFF2-40B4-BE49-F238E27FC236}">
                <a16:creationId xmlns:a16="http://schemas.microsoft.com/office/drawing/2014/main" id="{3693C925-1FA7-1077-1662-D1EFB95C82C4}"/>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5DED8C1D-3C26-8155-9771-0575F11C8753}"/>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8DDB5980-D1B7-1B69-A306-58B87D1F36E1}"/>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38AFEC5F-6681-1EAF-7388-58EF97A67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16" name="Tijdelijke aanduiding voor inhoud 2">
            <a:extLst>
              <a:ext uri="{FF2B5EF4-FFF2-40B4-BE49-F238E27FC236}">
                <a16:creationId xmlns:a16="http://schemas.microsoft.com/office/drawing/2014/main" id="{E793B30C-21E1-0DCC-64ED-118CF221A9FC}"/>
              </a:ext>
            </a:extLst>
          </p:cNvPr>
          <p:cNvSpPr>
            <a:spLocks noGrp="1"/>
          </p:cNvSpPr>
          <p:nvPr>
            <p:ph idx="1"/>
          </p:nvPr>
        </p:nvSpPr>
        <p:spPr>
          <a:xfrm>
            <a:off x="938501" y="1140280"/>
            <a:ext cx="5746384" cy="5367157"/>
          </a:xfrm>
        </p:spPr>
        <p:txBody>
          <a:bodyPr>
            <a:noAutofit/>
          </a:bodyPr>
          <a:lstStyle/>
          <a:p>
            <a:pPr marL="0" indent="0">
              <a:buNone/>
            </a:pPr>
            <a:r>
              <a:rPr lang="nl-NL" sz="1800"/>
              <a:t>De aanpak om vanuit de beschikbare funderingsinformatie tot </a:t>
            </a:r>
            <a:r>
              <a:rPr lang="nl-NL" sz="1800" err="1"/>
              <a:t>landsdekkende</a:t>
            </a:r>
            <a:r>
              <a:rPr lang="nl-NL" sz="1800"/>
              <a:t> analyses van funderingsrisico’s te komen, hanteert het </a:t>
            </a:r>
            <a:r>
              <a:rPr lang="nl-NL" sz="1800" b="1"/>
              <a:t>zevenmodel</a:t>
            </a:r>
            <a:r>
              <a:rPr lang="nl-NL" sz="1800"/>
              <a:t>.</a:t>
            </a:r>
          </a:p>
          <a:p>
            <a:pPr marL="0" indent="0">
              <a:buNone/>
            </a:pPr>
            <a:endParaRPr lang="nl-NL" sz="1800"/>
          </a:p>
          <a:p>
            <a:pPr marL="0" indent="0">
              <a:buNone/>
            </a:pPr>
            <a:r>
              <a:rPr lang="nl-NL" sz="2000" b="1" i="1"/>
              <a:t>                             Van</a:t>
            </a:r>
            <a:r>
              <a:rPr lang="nl-NL" sz="2000" b="1" i="1">
                <a:solidFill>
                  <a:srgbClr val="3EB7F2"/>
                </a:solidFill>
              </a:rPr>
              <a:t> Grof </a:t>
            </a:r>
            <a:r>
              <a:rPr lang="nl-NL" sz="2000" b="1" i="1"/>
              <a:t>naar</a:t>
            </a:r>
            <a:r>
              <a:rPr lang="nl-NL" sz="2000" b="1" i="1">
                <a:solidFill>
                  <a:srgbClr val="3EB7F2"/>
                </a:solidFill>
              </a:rPr>
              <a:t> fijn</a:t>
            </a:r>
          </a:p>
          <a:p>
            <a:pPr marL="0" indent="0">
              <a:buNone/>
            </a:pPr>
            <a:endParaRPr lang="nl-NL" sz="1800"/>
          </a:p>
          <a:p>
            <a:pPr marL="0" indent="0">
              <a:buNone/>
            </a:pPr>
            <a:r>
              <a:rPr lang="nl-NL" sz="1800"/>
              <a:t>Dit model draait om de kunst van </a:t>
            </a:r>
            <a:r>
              <a:rPr lang="nl-NL" sz="1800" b="1"/>
              <a:t>uitsluiten</a:t>
            </a:r>
            <a:r>
              <a:rPr lang="nl-NL" sz="1800"/>
              <a:t> en </a:t>
            </a:r>
            <a:r>
              <a:rPr lang="nl-NL" sz="1800" b="1"/>
              <a:t>vaststellen </a:t>
            </a:r>
            <a:r>
              <a:rPr lang="nl-NL" sz="1800"/>
              <a:t>door te</a:t>
            </a:r>
            <a:r>
              <a:rPr lang="nl-NL" sz="1800" b="1"/>
              <a:t> </a:t>
            </a:r>
            <a:r>
              <a:rPr lang="nl-NL" sz="1800" b="1">
                <a:solidFill>
                  <a:srgbClr val="3EB7F2"/>
                </a:solidFill>
              </a:rPr>
              <a:t>analyseren</a:t>
            </a:r>
            <a:r>
              <a:rPr lang="nl-NL" sz="1800" b="1"/>
              <a:t> </a:t>
            </a:r>
            <a:r>
              <a:rPr lang="nl-NL" sz="1800"/>
              <a:t>en</a:t>
            </a:r>
            <a:r>
              <a:rPr lang="nl-NL" sz="1800" b="1"/>
              <a:t> </a:t>
            </a:r>
            <a:r>
              <a:rPr lang="nl-NL" sz="1800" b="1">
                <a:solidFill>
                  <a:srgbClr val="3EB7F2"/>
                </a:solidFill>
              </a:rPr>
              <a:t>onderzoeken</a:t>
            </a:r>
            <a:endParaRPr lang="nl-NL" sz="1800">
              <a:solidFill>
                <a:srgbClr val="3EB7F2"/>
              </a:solidFill>
            </a:endParaRPr>
          </a:p>
          <a:p>
            <a:pPr marL="0" indent="0">
              <a:buNone/>
            </a:pPr>
            <a:endParaRPr lang="nl-NL" sz="1800"/>
          </a:p>
          <a:p>
            <a:pPr marL="0" indent="0">
              <a:buNone/>
            </a:pPr>
            <a:endParaRPr lang="nl-NL" sz="1800"/>
          </a:p>
          <a:p>
            <a:pPr marL="0" indent="0">
              <a:buNone/>
            </a:pPr>
            <a:endParaRPr lang="nl-NL" sz="1800"/>
          </a:p>
          <a:p>
            <a:pPr marL="0" indent="0">
              <a:buNone/>
            </a:pPr>
            <a:endParaRPr lang="nl-NL" sz="1800" u="sng"/>
          </a:p>
        </p:txBody>
      </p:sp>
    </p:spTree>
    <p:extLst>
      <p:ext uri="{BB962C8B-B14F-4D97-AF65-F5344CB8AC3E}">
        <p14:creationId xmlns:p14="http://schemas.microsoft.com/office/powerpoint/2010/main" val="191412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A193B-DBA9-79C7-1C43-636D2695C270}"/>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80323AA3-587E-3697-CF5B-D1593F623E9D}"/>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 </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899C8D7B-4248-5FAA-B65F-EB513708516C}"/>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E65097F6-9AAB-0B15-259A-AE2748C888D3}"/>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76D21E98-B959-4C72-110D-DCC4C0CAA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grpSp>
        <p:nvGrpSpPr>
          <p:cNvPr id="23" name="Groep 22">
            <a:extLst>
              <a:ext uri="{FF2B5EF4-FFF2-40B4-BE49-F238E27FC236}">
                <a16:creationId xmlns:a16="http://schemas.microsoft.com/office/drawing/2014/main" id="{74F928B4-68C3-CB1F-0B07-D33950496111}"/>
              </a:ext>
            </a:extLst>
          </p:cNvPr>
          <p:cNvGrpSpPr/>
          <p:nvPr/>
        </p:nvGrpSpPr>
        <p:grpSpPr>
          <a:xfrm>
            <a:off x="8205842" y="1320432"/>
            <a:ext cx="2102621" cy="5368530"/>
            <a:chOff x="7613291" y="405126"/>
            <a:chExt cx="2792407" cy="6407946"/>
          </a:xfrm>
        </p:grpSpPr>
        <p:sp>
          <p:nvSpPr>
            <p:cNvPr id="24" name="Gelijkbenige driehoek 23">
              <a:extLst>
                <a:ext uri="{FF2B5EF4-FFF2-40B4-BE49-F238E27FC236}">
                  <a16:creationId xmlns:a16="http://schemas.microsoft.com/office/drawing/2014/main" id="{B81A9380-8A0D-76F2-E654-8CFA9C7ADA75}"/>
                </a:ext>
              </a:extLst>
            </p:cNvPr>
            <p:cNvSpPr/>
            <p:nvPr/>
          </p:nvSpPr>
          <p:spPr>
            <a:xfrm rot="10800000">
              <a:off x="7613291" y="405126"/>
              <a:ext cx="2792407" cy="6407946"/>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5" name="Graphic 24" descr="Introductiepagina silhouet">
              <a:extLst>
                <a:ext uri="{FF2B5EF4-FFF2-40B4-BE49-F238E27FC236}">
                  <a16:creationId xmlns:a16="http://schemas.microsoft.com/office/drawing/2014/main" id="{8EBDB2FE-BC8C-2CCF-7918-766F26D3408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85878" y="885410"/>
              <a:ext cx="454195" cy="454195"/>
            </a:xfrm>
            <a:prstGeom prst="rect">
              <a:avLst/>
            </a:prstGeom>
          </p:spPr>
        </p:pic>
        <p:pic>
          <p:nvPicPr>
            <p:cNvPr id="26" name="Graphic 25" descr="Huis silhouet">
              <a:extLst>
                <a:ext uri="{FF2B5EF4-FFF2-40B4-BE49-F238E27FC236}">
                  <a16:creationId xmlns:a16="http://schemas.microsoft.com/office/drawing/2014/main" id="{C76D5BA4-371E-DEF4-0589-968F16B8CFC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0763" y="650120"/>
              <a:ext cx="454196" cy="454196"/>
            </a:xfrm>
            <a:prstGeom prst="rect">
              <a:avLst/>
            </a:prstGeom>
          </p:spPr>
        </p:pic>
        <p:pic>
          <p:nvPicPr>
            <p:cNvPr id="27" name="Graphic 26" descr="Introductiepagina silhouet">
              <a:extLst>
                <a:ext uri="{FF2B5EF4-FFF2-40B4-BE49-F238E27FC236}">
                  <a16:creationId xmlns:a16="http://schemas.microsoft.com/office/drawing/2014/main" id="{2AE5620E-DF4A-3785-854F-57EAD87A172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943" y="810637"/>
              <a:ext cx="454195" cy="454195"/>
            </a:xfrm>
            <a:prstGeom prst="rect">
              <a:avLst/>
            </a:prstGeom>
          </p:spPr>
        </p:pic>
        <p:pic>
          <p:nvPicPr>
            <p:cNvPr id="28" name="Graphic 27" descr="Huis silhouet">
              <a:extLst>
                <a:ext uri="{FF2B5EF4-FFF2-40B4-BE49-F238E27FC236}">
                  <a16:creationId xmlns:a16="http://schemas.microsoft.com/office/drawing/2014/main" id="{0EA37F51-D05F-492E-E1E4-322AEAFF783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77208" y="809716"/>
              <a:ext cx="454196" cy="454196"/>
            </a:xfrm>
            <a:prstGeom prst="rect">
              <a:avLst/>
            </a:prstGeom>
          </p:spPr>
        </p:pic>
        <p:pic>
          <p:nvPicPr>
            <p:cNvPr id="29" name="Graphic 28" descr="Introductiepagina silhouet">
              <a:extLst>
                <a:ext uri="{FF2B5EF4-FFF2-40B4-BE49-F238E27FC236}">
                  <a16:creationId xmlns:a16="http://schemas.microsoft.com/office/drawing/2014/main" id="{91FEDEA1-D44C-A235-E17C-66641D59E8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0824" y="491714"/>
              <a:ext cx="454195" cy="454195"/>
            </a:xfrm>
            <a:prstGeom prst="rect">
              <a:avLst/>
            </a:prstGeom>
          </p:spPr>
        </p:pic>
        <p:pic>
          <p:nvPicPr>
            <p:cNvPr id="30" name="Graphic 29" descr="Huis silhouet">
              <a:extLst>
                <a:ext uri="{FF2B5EF4-FFF2-40B4-BE49-F238E27FC236}">
                  <a16:creationId xmlns:a16="http://schemas.microsoft.com/office/drawing/2014/main" id="{8CD707DE-F03D-71D6-2482-B84ED62F0B8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9799" y="508609"/>
              <a:ext cx="454196" cy="454196"/>
            </a:xfrm>
            <a:prstGeom prst="rect">
              <a:avLst/>
            </a:prstGeom>
          </p:spPr>
        </p:pic>
        <p:pic>
          <p:nvPicPr>
            <p:cNvPr id="31" name="Graphic 30" descr="Introductiepagina silhouet">
              <a:extLst>
                <a:ext uri="{FF2B5EF4-FFF2-40B4-BE49-F238E27FC236}">
                  <a16:creationId xmlns:a16="http://schemas.microsoft.com/office/drawing/2014/main" id="{EEFB0DED-B319-4BDD-408A-344A93FA880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50110" y="4674282"/>
              <a:ext cx="454195" cy="454195"/>
            </a:xfrm>
            <a:prstGeom prst="rect">
              <a:avLst/>
            </a:prstGeom>
          </p:spPr>
        </p:pic>
        <p:pic>
          <p:nvPicPr>
            <p:cNvPr id="32" name="Graphic 31" descr="Huis silhouet">
              <a:extLst>
                <a:ext uri="{FF2B5EF4-FFF2-40B4-BE49-F238E27FC236}">
                  <a16:creationId xmlns:a16="http://schemas.microsoft.com/office/drawing/2014/main" id="{2631851C-5EE6-AFD2-F939-3A11F7FE5CB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8585" y="4329527"/>
              <a:ext cx="454196" cy="454196"/>
            </a:xfrm>
            <a:prstGeom prst="rect">
              <a:avLst/>
            </a:prstGeom>
          </p:spPr>
        </p:pic>
        <p:pic>
          <p:nvPicPr>
            <p:cNvPr id="33" name="Graphic 32" descr="Introductiepagina silhouet">
              <a:extLst>
                <a:ext uri="{FF2B5EF4-FFF2-40B4-BE49-F238E27FC236}">
                  <a16:creationId xmlns:a16="http://schemas.microsoft.com/office/drawing/2014/main" id="{D6888178-C628-E16E-F4CA-C437002EB81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5202" y="1481523"/>
              <a:ext cx="454195" cy="454195"/>
            </a:xfrm>
            <a:prstGeom prst="rect">
              <a:avLst/>
            </a:prstGeom>
          </p:spPr>
        </p:pic>
        <p:pic>
          <p:nvPicPr>
            <p:cNvPr id="34" name="Graphic 33" descr="Huis silhouet">
              <a:extLst>
                <a:ext uri="{FF2B5EF4-FFF2-40B4-BE49-F238E27FC236}">
                  <a16:creationId xmlns:a16="http://schemas.microsoft.com/office/drawing/2014/main" id="{C4512735-708B-16BC-236C-0059D810933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299" y="1240897"/>
              <a:ext cx="454196" cy="454196"/>
            </a:xfrm>
            <a:prstGeom prst="rect">
              <a:avLst/>
            </a:prstGeom>
          </p:spPr>
        </p:pic>
        <p:pic>
          <p:nvPicPr>
            <p:cNvPr id="35" name="Graphic 34" descr="Introductiepagina silhouet">
              <a:extLst>
                <a:ext uri="{FF2B5EF4-FFF2-40B4-BE49-F238E27FC236}">
                  <a16:creationId xmlns:a16="http://schemas.microsoft.com/office/drawing/2014/main" id="{FAFC73F9-EA9E-7B03-E14D-9A1F9C339BA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0897" y="1583092"/>
              <a:ext cx="454195" cy="454195"/>
            </a:xfrm>
            <a:prstGeom prst="rect">
              <a:avLst/>
            </a:prstGeom>
          </p:spPr>
        </p:pic>
        <p:pic>
          <p:nvPicPr>
            <p:cNvPr id="36" name="Graphic 35" descr="Introductiepagina silhouet">
              <a:extLst>
                <a:ext uri="{FF2B5EF4-FFF2-40B4-BE49-F238E27FC236}">
                  <a16:creationId xmlns:a16="http://schemas.microsoft.com/office/drawing/2014/main" id="{41A5B6D5-B768-3878-E54A-F9217D7A80F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3383" y="1214559"/>
              <a:ext cx="454195" cy="454195"/>
            </a:xfrm>
            <a:prstGeom prst="rect">
              <a:avLst/>
            </a:prstGeom>
          </p:spPr>
        </p:pic>
        <p:pic>
          <p:nvPicPr>
            <p:cNvPr id="37" name="Graphic 36" descr="Huis silhouet">
              <a:extLst>
                <a:ext uri="{FF2B5EF4-FFF2-40B4-BE49-F238E27FC236}">
                  <a16:creationId xmlns:a16="http://schemas.microsoft.com/office/drawing/2014/main" id="{8F2E4CBD-E6B7-BB05-0812-992247805A5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8373" y="1147268"/>
              <a:ext cx="454196" cy="454196"/>
            </a:xfrm>
            <a:prstGeom prst="rect">
              <a:avLst/>
            </a:prstGeom>
          </p:spPr>
        </p:pic>
        <p:pic>
          <p:nvPicPr>
            <p:cNvPr id="38" name="Graphic 37" descr="Introductiepagina silhouet">
              <a:extLst>
                <a:ext uri="{FF2B5EF4-FFF2-40B4-BE49-F238E27FC236}">
                  <a16:creationId xmlns:a16="http://schemas.microsoft.com/office/drawing/2014/main" id="{F448A861-B921-E6C9-1549-CCF24182B44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10932" y="1337855"/>
              <a:ext cx="454195" cy="454195"/>
            </a:xfrm>
            <a:prstGeom prst="rect">
              <a:avLst/>
            </a:prstGeom>
          </p:spPr>
        </p:pic>
        <p:pic>
          <p:nvPicPr>
            <p:cNvPr id="39" name="Graphic 38" descr="Introductiepagina silhouet">
              <a:extLst>
                <a:ext uri="{FF2B5EF4-FFF2-40B4-BE49-F238E27FC236}">
                  <a16:creationId xmlns:a16="http://schemas.microsoft.com/office/drawing/2014/main" id="{82B28BC2-12B8-A850-523E-0E3F17321E1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0453" y="2799416"/>
              <a:ext cx="454195" cy="454195"/>
            </a:xfrm>
            <a:prstGeom prst="rect">
              <a:avLst/>
            </a:prstGeom>
          </p:spPr>
        </p:pic>
        <p:pic>
          <p:nvPicPr>
            <p:cNvPr id="40" name="Graphic 39" descr="Huis silhouet">
              <a:extLst>
                <a:ext uri="{FF2B5EF4-FFF2-40B4-BE49-F238E27FC236}">
                  <a16:creationId xmlns:a16="http://schemas.microsoft.com/office/drawing/2014/main" id="{0EEAF374-71B4-1ED1-C925-A1A6D8AEB24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00117" y="3060073"/>
              <a:ext cx="454196" cy="454196"/>
            </a:xfrm>
            <a:prstGeom prst="rect">
              <a:avLst/>
            </a:prstGeom>
          </p:spPr>
        </p:pic>
        <p:pic>
          <p:nvPicPr>
            <p:cNvPr id="41" name="Graphic 40" descr="Introductiepagina silhouet">
              <a:extLst>
                <a:ext uri="{FF2B5EF4-FFF2-40B4-BE49-F238E27FC236}">
                  <a16:creationId xmlns:a16="http://schemas.microsoft.com/office/drawing/2014/main" id="{A004B757-46A2-03CA-97EC-B9B9A045A64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81518" y="2724643"/>
              <a:ext cx="454195" cy="454195"/>
            </a:xfrm>
            <a:prstGeom prst="rect">
              <a:avLst/>
            </a:prstGeom>
          </p:spPr>
        </p:pic>
        <p:pic>
          <p:nvPicPr>
            <p:cNvPr id="42" name="Graphic 41" descr="Huis silhouet">
              <a:extLst>
                <a:ext uri="{FF2B5EF4-FFF2-40B4-BE49-F238E27FC236}">
                  <a16:creationId xmlns:a16="http://schemas.microsoft.com/office/drawing/2014/main" id="{3009F21D-ADC2-EDB0-1ABE-F2105589EAA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9874" y="3154903"/>
              <a:ext cx="454196" cy="454196"/>
            </a:xfrm>
            <a:prstGeom prst="rect">
              <a:avLst/>
            </a:prstGeom>
          </p:spPr>
        </p:pic>
        <p:pic>
          <p:nvPicPr>
            <p:cNvPr id="43" name="Graphic 42" descr="Huis silhouet">
              <a:extLst>
                <a:ext uri="{FF2B5EF4-FFF2-40B4-BE49-F238E27FC236}">
                  <a16:creationId xmlns:a16="http://schemas.microsoft.com/office/drawing/2014/main" id="{E2395D72-0431-2758-3A3A-5C8492DA192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8018" y="2967872"/>
              <a:ext cx="454196" cy="454196"/>
            </a:xfrm>
            <a:prstGeom prst="rect">
              <a:avLst/>
            </a:prstGeom>
          </p:spPr>
        </p:pic>
        <p:pic>
          <p:nvPicPr>
            <p:cNvPr id="44" name="Graphic 43" descr="Introductiepagina silhouet">
              <a:extLst>
                <a:ext uri="{FF2B5EF4-FFF2-40B4-BE49-F238E27FC236}">
                  <a16:creationId xmlns:a16="http://schemas.microsoft.com/office/drawing/2014/main" id="{CBD33839-AD03-0AD2-AD83-9E49D9913E1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15507" y="3251861"/>
              <a:ext cx="454195" cy="454195"/>
            </a:xfrm>
            <a:prstGeom prst="rect">
              <a:avLst/>
            </a:prstGeom>
          </p:spPr>
        </p:pic>
        <p:pic>
          <p:nvPicPr>
            <p:cNvPr id="45" name="Graphic 44" descr="Huis silhouet">
              <a:extLst>
                <a:ext uri="{FF2B5EF4-FFF2-40B4-BE49-F238E27FC236}">
                  <a16:creationId xmlns:a16="http://schemas.microsoft.com/office/drawing/2014/main" id="{0D0D5A15-FE7F-BBAC-BCC9-E90F7E2BD63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4043" y="991630"/>
              <a:ext cx="454196" cy="454196"/>
            </a:xfrm>
            <a:prstGeom prst="rect">
              <a:avLst/>
            </a:prstGeom>
          </p:spPr>
        </p:pic>
        <p:pic>
          <p:nvPicPr>
            <p:cNvPr id="46" name="Graphic 45" descr="Introductiepagina silhouet">
              <a:extLst>
                <a:ext uri="{FF2B5EF4-FFF2-40B4-BE49-F238E27FC236}">
                  <a16:creationId xmlns:a16="http://schemas.microsoft.com/office/drawing/2014/main" id="{C9B0DD14-761C-F3F5-AC02-81B83B0B68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7931" y="1376034"/>
              <a:ext cx="454195" cy="454195"/>
            </a:xfrm>
            <a:prstGeom prst="rect">
              <a:avLst/>
            </a:prstGeom>
          </p:spPr>
        </p:pic>
        <p:pic>
          <p:nvPicPr>
            <p:cNvPr id="47" name="Graphic 46" descr="Huis silhouet">
              <a:extLst>
                <a:ext uri="{FF2B5EF4-FFF2-40B4-BE49-F238E27FC236}">
                  <a16:creationId xmlns:a16="http://schemas.microsoft.com/office/drawing/2014/main" id="{045D6851-814C-51ED-6AE7-9BCE96B2030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91251" y="1698876"/>
              <a:ext cx="454196" cy="454196"/>
            </a:xfrm>
            <a:prstGeom prst="rect">
              <a:avLst/>
            </a:prstGeom>
          </p:spPr>
        </p:pic>
        <p:pic>
          <p:nvPicPr>
            <p:cNvPr id="48" name="Graphic 47" descr="Introductiepagina silhouet">
              <a:extLst>
                <a:ext uri="{FF2B5EF4-FFF2-40B4-BE49-F238E27FC236}">
                  <a16:creationId xmlns:a16="http://schemas.microsoft.com/office/drawing/2014/main" id="{860421DB-470A-57AB-C682-D034AF2AFDD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2232" y="1810265"/>
              <a:ext cx="454195" cy="454195"/>
            </a:xfrm>
            <a:prstGeom prst="rect">
              <a:avLst/>
            </a:prstGeom>
          </p:spPr>
        </p:pic>
        <p:pic>
          <p:nvPicPr>
            <p:cNvPr id="49" name="Graphic 48" descr="Introductiepagina silhouet">
              <a:extLst>
                <a:ext uri="{FF2B5EF4-FFF2-40B4-BE49-F238E27FC236}">
                  <a16:creationId xmlns:a16="http://schemas.microsoft.com/office/drawing/2014/main" id="{DBDE757B-BFE9-C4C8-F014-85BEFF32197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42555" y="1013799"/>
              <a:ext cx="454195" cy="454195"/>
            </a:xfrm>
            <a:prstGeom prst="rect">
              <a:avLst/>
            </a:prstGeom>
          </p:spPr>
        </p:pic>
        <p:pic>
          <p:nvPicPr>
            <p:cNvPr id="50" name="Graphic 49" descr="Huis silhouet">
              <a:extLst>
                <a:ext uri="{FF2B5EF4-FFF2-40B4-BE49-F238E27FC236}">
                  <a16:creationId xmlns:a16="http://schemas.microsoft.com/office/drawing/2014/main" id="{6B5F9308-39FB-D230-3FC8-445D0A21E42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63566" y="4429931"/>
              <a:ext cx="454196" cy="454196"/>
            </a:xfrm>
            <a:prstGeom prst="rect">
              <a:avLst/>
            </a:prstGeom>
          </p:spPr>
        </p:pic>
      </p:grpSp>
      <p:cxnSp>
        <p:nvCxnSpPr>
          <p:cNvPr id="5" name="Rechte verbindingslijn 4">
            <a:extLst>
              <a:ext uri="{FF2B5EF4-FFF2-40B4-BE49-F238E27FC236}">
                <a16:creationId xmlns:a16="http://schemas.microsoft.com/office/drawing/2014/main" id="{1AC788BA-C09C-E950-8281-955D7E730BCD}"/>
              </a:ext>
            </a:extLst>
          </p:cNvPr>
          <p:cNvCxnSpPr>
            <a:cxnSpLocks/>
          </p:cNvCxnSpPr>
          <p:nvPr/>
        </p:nvCxnSpPr>
        <p:spPr>
          <a:xfrm flipH="1">
            <a:off x="1009815" y="3059425"/>
            <a:ext cx="3453414"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jdelijke aanduiding voor inhoud 2">
            <a:extLst>
              <a:ext uri="{FF2B5EF4-FFF2-40B4-BE49-F238E27FC236}">
                <a16:creationId xmlns:a16="http://schemas.microsoft.com/office/drawing/2014/main" id="{CF2D5383-FF11-3F0A-BA4F-C27EE5B4C7EF}"/>
              </a:ext>
            </a:extLst>
          </p:cNvPr>
          <p:cNvSpPr>
            <a:spLocks noGrp="1"/>
          </p:cNvSpPr>
          <p:nvPr>
            <p:ph idx="1"/>
          </p:nvPr>
        </p:nvSpPr>
        <p:spPr>
          <a:xfrm>
            <a:off x="1625855" y="2039471"/>
            <a:ext cx="2354501" cy="650479"/>
          </a:xfrm>
        </p:spPr>
        <p:txBody>
          <a:bodyPr>
            <a:noAutofit/>
          </a:bodyPr>
          <a:lstStyle/>
          <a:p>
            <a:pPr marL="0" indent="0" algn="ctr">
              <a:buNone/>
            </a:pPr>
            <a:r>
              <a:rPr lang="nl-NL" sz="2800" b="1">
                <a:solidFill>
                  <a:srgbClr val="3EB7F2"/>
                </a:solidFill>
              </a:rPr>
              <a:t>Analyseren</a:t>
            </a:r>
            <a:endParaRPr lang="nl-NL" sz="1800" b="1">
              <a:solidFill>
                <a:srgbClr val="3EB7F2"/>
              </a:solidFill>
            </a:endParaRPr>
          </a:p>
        </p:txBody>
      </p:sp>
      <p:sp>
        <p:nvSpPr>
          <p:cNvPr id="7" name="Tijdelijke aanduiding voor inhoud 2">
            <a:extLst>
              <a:ext uri="{FF2B5EF4-FFF2-40B4-BE49-F238E27FC236}">
                <a16:creationId xmlns:a16="http://schemas.microsoft.com/office/drawing/2014/main" id="{11357F57-48E7-8BF2-C2CD-EEDE48535ED8}"/>
              </a:ext>
            </a:extLst>
          </p:cNvPr>
          <p:cNvSpPr txBox="1">
            <a:spLocks/>
          </p:cNvSpPr>
          <p:nvPr/>
        </p:nvSpPr>
        <p:spPr>
          <a:xfrm>
            <a:off x="1538155" y="4412663"/>
            <a:ext cx="2487667" cy="6504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800" b="1" dirty="0">
                <a:solidFill>
                  <a:srgbClr val="3EB7F2"/>
                </a:solidFill>
              </a:rPr>
              <a:t>Onderzoeken</a:t>
            </a:r>
            <a:endParaRPr lang="nl-NL" sz="1800" b="1" dirty="0">
              <a:solidFill>
                <a:srgbClr val="3EB7F2"/>
              </a:solidFill>
            </a:endParaRPr>
          </a:p>
        </p:txBody>
      </p:sp>
      <p:grpSp>
        <p:nvGrpSpPr>
          <p:cNvPr id="59" name="Groep 58">
            <a:extLst>
              <a:ext uri="{FF2B5EF4-FFF2-40B4-BE49-F238E27FC236}">
                <a16:creationId xmlns:a16="http://schemas.microsoft.com/office/drawing/2014/main" id="{2E64201B-D6B3-BD2D-4B3C-C56FB7574A7B}"/>
              </a:ext>
            </a:extLst>
          </p:cNvPr>
          <p:cNvGrpSpPr/>
          <p:nvPr/>
        </p:nvGrpSpPr>
        <p:grpSpPr>
          <a:xfrm>
            <a:off x="10457733" y="842379"/>
            <a:ext cx="1291390" cy="5400423"/>
            <a:chOff x="10520514" y="742925"/>
            <a:chExt cx="1291390" cy="5400423"/>
          </a:xfrm>
        </p:grpSpPr>
        <p:cxnSp>
          <p:nvCxnSpPr>
            <p:cNvPr id="19" name="Rechte verbindingslijn met pijl 18">
              <a:extLst>
                <a:ext uri="{FF2B5EF4-FFF2-40B4-BE49-F238E27FC236}">
                  <a16:creationId xmlns:a16="http://schemas.microsoft.com/office/drawing/2014/main" id="{3D76ABEF-D1EB-C170-1075-093D23760179}"/>
                </a:ext>
              </a:extLst>
            </p:cNvPr>
            <p:cNvCxnSpPr>
              <a:cxnSpLocks/>
            </p:cNvCxnSpPr>
            <p:nvPr/>
          </p:nvCxnSpPr>
          <p:spPr>
            <a:xfrm flipH="1">
              <a:off x="11140291" y="5220564"/>
              <a:ext cx="15857" cy="922784"/>
            </a:xfrm>
            <a:prstGeom prst="straightConnector1">
              <a:avLst/>
            </a:prstGeom>
            <a:ln w="57150">
              <a:solidFill>
                <a:srgbClr val="28CC8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Zeef rvs">
              <a:extLst>
                <a:ext uri="{FF2B5EF4-FFF2-40B4-BE49-F238E27FC236}">
                  <a16:creationId xmlns:a16="http://schemas.microsoft.com/office/drawing/2014/main" id="{27A73976-1F2C-351C-D37C-D715AA841F9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4544798"/>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Rechte verbindingslijn 53">
              <a:extLst>
                <a:ext uri="{FF2B5EF4-FFF2-40B4-BE49-F238E27FC236}">
                  <a16:creationId xmlns:a16="http://schemas.microsoft.com/office/drawing/2014/main" id="{B672C7E0-CC50-A6C5-E67D-E7E79BD5F387}"/>
                </a:ext>
              </a:extLst>
            </p:cNvPr>
            <p:cNvCxnSpPr/>
            <p:nvPr/>
          </p:nvCxnSpPr>
          <p:spPr>
            <a:xfrm flipV="1">
              <a:off x="11148219" y="4358204"/>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1" name="Picture 2" descr="Zeef rvs">
              <a:extLst>
                <a:ext uri="{FF2B5EF4-FFF2-40B4-BE49-F238E27FC236}">
                  <a16:creationId xmlns:a16="http://schemas.microsoft.com/office/drawing/2014/main" id="{E026C01D-4C91-F129-2854-D9C5088BCBE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8526" y="367152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54">
              <a:extLst>
                <a:ext uri="{FF2B5EF4-FFF2-40B4-BE49-F238E27FC236}">
                  <a16:creationId xmlns:a16="http://schemas.microsoft.com/office/drawing/2014/main" id="{A20F5B35-E92C-0D7F-DCD3-9F584C710A41}"/>
                </a:ext>
              </a:extLst>
            </p:cNvPr>
            <p:cNvCxnSpPr/>
            <p:nvPr/>
          </p:nvCxnSpPr>
          <p:spPr>
            <a:xfrm flipV="1">
              <a:off x="11148219" y="3484926"/>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0" name="Picture 2" descr="Zeef rvs">
              <a:extLst>
                <a:ext uri="{FF2B5EF4-FFF2-40B4-BE49-F238E27FC236}">
                  <a16:creationId xmlns:a16="http://schemas.microsoft.com/office/drawing/2014/main" id="{51136031-1588-34CD-AEAA-32BD1BE306D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2696505"/>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Rechte verbindingslijn 55">
              <a:extLst>
                <a:ext uri="{FF2B5EF4-FFF2-40B4-BE49-F238E27FC236}">
                  <a16:creationId xmlns:a16="http://schemas.microsoft.com/office/drawing/2014/main" id="{7CF52E5F-D04E-6595-242C-918B029DAA4E}"/>
                </a:ext>
              </a:extLst>
            </p:cNvPr>
            <p:cNvCxnSpPr/>
            <p:nvPr/>
          </p:nvCxnSpPr>
          <p:spPr>
            <a:xfrm flipV="1">
              <a:off x="11148219" y="2545830"/>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9" name="Picture 2" descr="Zeef rvs">
              <a:extLst>
                <a:ext uri="{FF2B5EF4-FFF2-40B4-BE49-F238E27FC236}">
                  <a16:creationId xmlns:a16="http://schemas.microsoft.com/office/drawing/2014/main" id="{0E4AA547-3122-53E7-8653-32C0E81868D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1769697"/>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Rechte verbindingslijn 56">
              <a:extLst>
                <a:ext uri="{FF2B5EF4-FFF2-40B4-BE49-F238E27FC236}">
                  <a16:creationId xmlns:a16="http://schemas.microsoft.com/office/drawing/2014/main" id="{8CF687C1-FC1B-ECCE-7517-6BC889CF7859}"/>
                </a:ext>
              </a:extLst>
            </p:cNvPr>
            <p:cNvCxnSpPr/>
            <p:nvPr/>
          </p:nvCxnSpPr>
          <p:spPr>
            <a:xfrm flipV="1">
              <a:off x="11140291" y="1580312"/>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3074" name="Picture 2" descr="Zeef rvs">
              <a:extLst>
                <a:ext uri="{FF2B5EF4-FFF2-40B4-BE49-F238E27FC236}">
                  <a16:creationId xmlns:a16="http://schemas.microsoft.com/office/drawing/2014/main" id="{3F4143AD-E9EA-95BB-8078-57561208E42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92005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Rechte verbindingslijn 57">
              <a:extLst>
                <a:ext uri="{FF2B5EF4-FFF2-40B4-BE49-F238E27FC236}">
                  <a16:creationId xmlns:a16="http://schemas.microsoft.com/office/drawing/2014/main" id="{AC04AC15-898A-ED15-BC2A-B3AF91779239}"/>
                </a:ext>
              </a:extLst>
            </p:cNvPr>
            <p:cNvCxnSpPr/>
            <p:nvPr/>
          </p:nvCxnSpPr>
          <p:spPr>
            <a:xfrm flipV="1">
              <a:off x="11139637" y="742925"/>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grpSp>
      <p:sp>
        <p:nvSpPr>
          <p:cNvPr id="2" name="Trapezium 1">
            <a:extLst>
              <a:ext uri="{FF2B5EF4-FFF2-40B4-BE49-F238E27FC236}">
                <a16:creationId xmlns:a16="http://schemas.microsoft.com/office/drawing/2014/main" id="{25219D51-8182-C4B1-370B-41AC2ABBF799}"/>
              </a:ext>
            </a:extLst>
          </p:cNvPr>
          <p:cNvSpPr/>
          <p:nvPr/>
        </p:nvSpPr>
        <p:spPr>
          <a:xfrm rot="10800000">
            <a:off x="4965294" y="5326761"/>
            <a:ext cx="2309895" cy="1068794"/>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rapezium 2">
            <a:extLst>
              <a:ext uri="{FF2B5EF4-FFF2-40B4-BE49-F238E27FC236}">
                <a16:creationId xmlns:a16="http://schemas.microsoft.com/office/drawing/2014/main" id="{0840D411-F906-F2EE-8517-C44DD3B228D2}"/>
              </a:ext>
            </a:extLst>
          </p:cNvPr>
          <p:cNvSpPr/>
          <p:nvPr/>
        </p:nvSpPr>
        <p:spPr>
          <a:xfrm rot="10800000">
            <a:off x="4653296" y="3391848"/>
            <a:ext cx="3000268" cy="129922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rapezium 3">
            <a:extLst>
              <a:ext uri="{FF2B5EF4-FFF2-40B4-BE49-F238E27FC236}">
                <a16:creationId xmlns:a16="http://schemas.microsoft.com/office/drawing/2014/main" id="{3ACBE684-A5AA-1163-A17A-FF2BBE25BC5A}"/>
              </a:ext>
            </a:extLst>
          </p:cNvPr>
          <p:cNvSpPr/>
          <p:nvPr/>
        </p:nvSpPr>
        <p:spPr>
          <a:xfrm rot="10800000">
            <a:off x="4339397" y="1318190"/>
            <a:ext cx="3684450" cy="134819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A919F894-C6B3-A200-FA80-D345FE7E3D11}"/>
              </a:ext>
            </a:extLst>
          </p:cNvPr>
          <p:cNvSpPr txBox="1"/>
          <p:nvPr/>
        </p:nvSpPr>
        <p:spPr>
          <a:xfrm>
            <a:off x="4527016" y="15936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
        <p:nvSpPr>
          <p:cNvPr id="13" name="Tekstvak 12">
            <a:extLst>
              <a:ext uri="{FF2B5EF4-FFF2-40B4-BE49-F238E27FC236}">
                <a16:creationId xmlns:a16="http://schemas.microsoft.com/office/drawing/2014/main" id="{A9DE34BD-443F-5726-8D45-2B8DF611688F}"/>
              </a:ext>
            </a:extLst>
          </p:cNvPr>
          <p:cNvSpPr txBox="1"/>
          <p:nvPr/>
        </p:nvSpPr>
        <p:spPr>
          <a:xfrm>
            <a:off x="4588990" y="3542591"/>
            <a:ext cx="3132166" cy="892552"/>
          </a:xfrm>
          <a:prstGeom prst="rect">
            <a:avLst/>
          </a:prstGeom>
          <a:noFill/>
        </p:spPr>
        <p:txBody>
          <a:bodyPr wrap="square" rtlCol="0">
            <a:spAutoFit/>
          </a:bodyPr>
          <a:lstStyle/>
          <a:p>
            <a:pPr algn="ctr"/>
            <a:r>
              <a:rPr lang="nl-NL" sz="2000" b="1" dirty="0">
                <a:solidFill>
                  <a:schemeClr val="bg1"/>
                </a:solidFill>
              </a:rPr>
              <a:t>Stap 2. </a:t>
            </a:r>
          </a:p>
          <a:p>
            <a:pPr algn="ctr"/>
            <a:r>
              <a:rPr lang="nl-NL" sz="1600" b="1" dirty="0">
                <a:solidFill>
                  <a:schemeClr val="bg1"/>
                </a:solidFill>
              </a:rPr>
              <a:t>Aanvullend onderzoek</a:t>
            </a:r>
            <a:br>
              <a:rPr lang="nl-NL" sz="1600" b="1" dirty="0">
                <a:solidFill>
                  <a:schemeClr val="bg1"/>
                </a:solidFill>
              </a:rPr>
            </a:br>
            <a:r>
              <a:rPr lang="nl-NL" sz="1600" i="1" dirty="0">
                <a:solidFill>
                  <a:schemeClr val="bg1"/>
                </a:solidFill>
              </a:rPr>
              <a:t>(volgens QuickScan richtlijn)</a:t>
            </a:r>
          </a:p>
        </p:txBody>
      </p:sp>
      <p:sp>
        <p:nvSpPr>
          <p:cNvPr id="16" name="Tekstvak 15">
            <a:extLst>
              <a:ext uri="{FF2B5EF4-FFF2-40B4-BE49-F238E27FC236}">
                <a16:creationId xmlns:a16="http://schemas.microsoft.com/office/drawing/2014/main" id="{F0D72EDA-66D0-BFE3-6531-14DF8B84AC18}"/>
              </a:ext>
            </a:extLst>
          </p:cNvPr>
          <p:cNvSpPr txBox="1"/>
          <p:nvPr/>
        </p:nvSpPr>
        <p:spPr>
          <a:xfrm>
            <a:off x="4527016" y="5491774"/>
            <a:ext cx="3132166" cy="800219"/>
          </a:xfrm>
          <a:prstGeom prst="rect">
            <a:avLst/>
          </a:prstGeom>
          <a:noFill/>
        </p:spPr>
        <p:txBody>
          <a:bodyPr wrap="square" rtlCol="0">
            <a:spAutoFit/>
          </a:bodyPr>
          <a:lstStyle/>
          <a:p>
            <a:pPr algn="ctr"/>
            <a:r>
              <a:rPr lang="nl-NL" b="1" dirty="0">
                <a:solidFill>
                  <a:schemeClr val="bg1"/>
                </a:solidFill>
              </a:rPr>
              <a:t>Stap 3. </a:t>
            </a:r>
          </a:p>
          <a:p>
            <a:pPr algn="ctr"/>
            <a:r>
              <a:rPr lang="nl-NL" sz="1400" b="1" dirty="0">
                <a:solidFill>
                  <a:schemeClr val="bg1"/>
                </a:solidFill>
              </a:rPr>
              <a:t>Funderingsonderzoek</a:t>
            </a:r>
            <a:br>
              <a:rPr lang="nl-NL" sz="1400" b="1" dirty="0">
                <a:solidFill>
                  <a:schemeClr val="bg1"/>
                </a:solidFill>
              </a:rPr>
            </a:br>
            <a:r>
              <a:rPr lang="nl-NL" sz="1400" i="1" dirty="0">
                <a:solidFill>
                  <a:schemeClr val="bg1"/>
                </a:solidFill>
              </a:rPr>
              <a:t>(volgens KCAF richtlijn)</a:t>
            </a:r>
          </a:p>
        </p:txBody>
      </p:sp>
      <p:pic>
        <p:nvPicPr>
          <p:cNvPr id="51" name="Graphic 50">
            <a:extLst>
              <a:ext uri="{FF2B5EF4-FFF2-40B4-BE49-F238E27FC236}">
                <a16:creationId xmlns:a16="http://schemas.microsoft.com/office/drawing/2014/main" id="{09DF440A-B33F-F00E-CA9E-BE964143C8E0}"/>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503193" y="1613106"/>
            <a:ext cx="410497" cy="464040"/>
          </a:xfrm>
          <a:prstGeom prst="rect">
            <a:avLst/>
          </a:prstGeom>
        </p:spPr>
      </p:pic>
      <p:pic>
        <p:nvPicPr>
          <p:cNvPr id="52" name="Graphic 51">
            <a:extLst>
              <a:ext uri="{FF2B5EF4-FFF2-40B4-BE49-F238E27FC236}">
                <a16:creationId xmlns:a16="http://schemas.microsoft.com/office/drawing/2014/main" id="{2C6041F6-C806-2483-EAB4-4EBD70B7E747}"/>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9391638" y="1330866"/>
            <a:ext cx="410497" cy="464040"/>
          </a:xfrm>
          <a:prstGeom prst="rect">
            <a:avLst/>
          </a:prstGeom>
        </p:spPr>
      </p:pic>
      <p:pic>
        <p:nvPicPr>
          <p:cNvPr id="53" name="Graphic 52">
            <a:extLst>
              <a:ext uri="{FF2B5EF4-FFF2-40B4-BE49-F238E27FC236}">
                <a16:creationId xmlns:a16="http://schemas.microsoft.com/office/drawing/2014/main" id="{1ECF7CB1-27B1-38F4-3B2B-7C86F3964A5B}"/>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170745" y="2536324"/>
            <a:ext cx="410497" cy="464040"/>
          </a:xfrm>
          <a:prstGeom prst="rect">
            <a:avLst/>
          </a:prstGeom>
        </p:spPr>
      </p:pic>
      <p:pic>
        <p:nvPicPr>
          <p:cNvPr id="60" name="Graphic 59">
            <a:extLst>
              <a:ext uri="{FF2B5EF4-FFF2-40B4-BE49-F238E27FC236}">
                <a16:creationId xmlns:a16="http://schemas.microsoft.com/office/drawing/2014/main" id="{FE7B5298-62D0-4453-1E7F-59DF3687718B}"/>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591547" y="3179178"/>
            <a:ext cx="410497" cy="464040"/>
          </a:xfrm>
          <a:prstGeom prst="rect">
            <a:avLst/>
          </a:prstGeom>
        </p:spPr>
      </p:pic>
      <p:pic>
        <p:nvPicPr>
          <p:cNvPr id="61" name="Graphic 60">
            <a:extLst>
              <a:ext uri="{FF2B5EF4-FFF2-40B4-BE49-F238E27FC236}">
                <a16:creationId xmlns:a16="http://schemas.microsoft.com/office/drawing/2014/main" id="{A24DF875-8683-FFEF-3694-707C4F66F832}"/>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9573440" y="4850002"/>
            <a:ext cx="410497" cy="464040"/>
          </a:xfrm>
          <a:prstGeom prst="rect">
            <a:avLst/>
          </a:prstGeom>
        </p:spPr>
      </p:pic>
      <p:pic>
        <p:nvPicPr>
          <p:cNvPr id="62" name="Graphic 61">
            <a:extLst>
              <a:ext uri="{FF2B5EF4-FFF2-40B4-BE49-F238E27FC236}">
                <a16:creationId xmlns:a16="http://schemas.microsoft.com/office/drawing/2014/main" id="{207081C1-597D-CC32-46DF-CA8B8D587AA7}"/>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673935" y="4915890"/>
            <a:ext cx="410497" cy="464040"/>
          </a:xfrm>
          <a:prstGeom prst="rect">
            <a:avLst/>
          </a:prstGeom>
        </p:spPr>
      </p:pic>
      <p:pic>
        <p:nvPicPr>
          <p:cNvPr id="63" name="Graphic 62">
            <a:extLst>
              <a:ext uri="{FF2B5EF4-FFF2-40B4-BE49-F238E27FC236}">
                <a16:creationId xmlns:a16="http://schemas.microsoft.com/office/drawing/2014/main" id="{17FC22B9-301C-9AC3-ABC4-14B9B3C5D4D8}"/>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454201" y="3652480"/>
            <a:ext cx="410497" cy="464040"/>
          </a:xfrm>
          <a:prstGeom prst="rect">
            <a:avLst/>
          </a:prstGeom>
        </p:spPr>
      </p:pic>
      <p:pic>
        <p:nvPicPr>
          <p:cNvPr id="3072" name="Graphic 3071">
            <a:extLst>
              <a:ext uri="{FF2B5EF4-FFF2-40B4-BE49-F238E27FC236}">
                <a16:creationId xmlns:a16="http://schemas.microsoft.com/office/drawing/2014/main" id="{AE8ECFD6-CB46-556D-4A7E-FEDEF3D911FA}"/>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8496368" y="2250193"/>
            <a:ext cx="410497" cy="464040"/>
          </a:xfrm>
          <a:prstGeom prst="rect">
            <a:avLst/>
          </a:prstGeom>
        </p:spPr>
      </p:pic>
      <p:pic>
        <p:nvPicPr>
          <p:cNvPr id="3073" name="Graphic 3072">
            <a:extLst>
              <a:ext uri="{FF2B5EF4-FFF2-40B4-BE49-F238E27FC236}">
                <a16:creationId xmlns:a16="http://schemas.microsoft.com/office/drawing/2014/main" id="{EF61A2E8-99CD-3A45-3623-C360CBD66484}"/>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710361" y="1828085"/>
            <a:ext cx="410497" cy="464040"/>
          </a:xfrm>
          <a:prstGeom prst="rect">
            <a:avLst/>
          </a:prstGeom>
        </p:spPr>
      </p:pic>
    </p:spTree>
    <p:extLst>
      <p:ext uri="{BB962C8B-B14F-4D97-AF65-F5344CB8AC3E}">
        <p14:creationId xmlns:p14="http://schemas.microsoft.com/office/powerpoint/2010/main" val="796637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554DA-94F3-1FD8-E18E-881D06D0147D}"/>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E8D10320-DF7A-A0F8-5441-0F60E455E17F}"/>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 </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4CE19387-E3AF-F351-AAAD-01B641C1A293}"/>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F1820958-4252-132A-30C2-4C2BD70D65C7}"/>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C6DC6E27-A1BE-CDC3-2697-35524B344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grpSp>
        <p:nvGrpSpPr>
          <p:cNvPr id="23" name="Groep 22">
            <a:extLst>
              <a:ext uri="{FF2B5EF4-FFF2-40B4-BE49-F238E27FC236}">
                <a16:creationId xmlns:a16="http://schemas.microsoft.com/office/drawing/2014/main" id="{47B4DE39-6ACA-D822-4B3F-1EE2DB7CEE55}"/>
              </a:ext>
            </a:extLst>
          </p:cNvPr>
          <p:cNvGrpSpPr/>
          <p:nvPr/>
        </p:nvGrpSpPr>
        <p:grpSpPr>
          <a:xfrm>
            <a:off x="8205842" y="1320432"/>
            <a:ext cx="2102621" cy="5368530"/>
            <a:chOff x="7613291" y="405126"/>
            <a:chExt cx="2792407" cy="6407946"/>
          </a:xfrm>
        </p:grpSpPr>
        <p:sp>
          <p:nvSpPr>
            <p:cNvPr id="24" name="Gelijkbenige driehoek 23">
              <a:extLst>
                <a:ext uri="{FF2B5EF4-FFF2-40B4-BE49-F238E27FC236}">
                  <a16:creationId xmlns:a16="http://schemas.microsoft.com/office/drawing/2014/main" id="{E42293B5-1691-A2C6-74A9-6011150829E0}"/>
                </a:ext>
              </a:extLst>
            </p:cNvPr>
            <p:cNvSpPr/>
            <p:nvPr/>
          </p:nvSpPr>
          <p:spPr>
            <a:xfrm rot="10800000">
              <a:off x="7613291" y="405126"/>
              <a:ext cx="2792407" cy="6407946"/>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5" name="Graphic 24" descr="Introductiepagina silhouet">
              <a:extLst>
                <a:ext uri="{FF2B5EF4-FFF2-40B4-BE49-F238E27FC236}">
                  <a16:creationId xmlns:a16="http://schemas.microsoft.com/office/drawing/2014/main" id="{333E2316-5C40-75C0-3ABE-CB982286D7B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85878" y="885410"/>
              <a:ext cx="454195" cy="454195"/>
            </a:xfrm>
            <a:prstGeom prst="rect">
              <a:avLst/>
            </a:prstGeom>
          </p:spPr>
        </p:pic>
        <p:pic>
          <p:nvPicPr>
            <p:cNvPr id="26" name="Graphic 25" descr="Huis silhouet">
              <a:extLst>
                <a:ext uri="{FF2B5EF4-FFF2-40B4-BE49-F238E27FC236}">
                  <a16:creationId xmlns:a16="http://schemas.microsoft.com/office/drawing/2014/main" id="{B910DF2E-F4CF-B63A-8FE7-6B091C3651B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0763" y="650120"/>
              <a:ext cx="454196" cy="454196"/>
            </a:xfrm>
            <a:prstGeom prst="rect">
              <a:avLst/>
            </a:prstGeom>
          </p:spPr>
        </p:pic>
        <p:pic>
          <p:nvPicPr>
            <p:cNvPr id="27" name="Graphic 26" descr="Introductiepagina silhouet">
              <a:extLst>
                <a:ext uri="{FF2B5EF4-FFF2-40B4-BE49-F238E27FC236}">
                  <a16:creationId xmlns:a16="http://schemas.microsoft.com/office/drawing/2014/main" id="{35F9933B-9FFD-9A1D-D4C2-57631DE89A2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943" y="810637"/>
              <a:ext cx="454195" cy="454195"/>
            </a:xfrm>
            <a:prstGeom prst="rect">
              <a:avLst/>
            </a:prstGeom>
          </p:spPr>
        </p:pic>
        <p:pic>
          <p:nvPicPr>
            <p:cNvPr id="28" name="Graphic 27" descr="Huis silhouet">
              <a:extLst>
                <a:ext uri="{FF2B5EF4-FFF2-40B4-BE49-F238E27FC236}">
                  <a16:creationId xmlns:a16="http://schemas.microsoft.com/office/drawing/2014/main" id="{7076A8CE-1E40-1AE5-49BD-3665A766B52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77208" y="809716"/>
              <a:ext cx="454196" cy="454196"/>
            </a:xfrm>
            <a:prstGeom prst="rect">
              <a:avLst/>
            </a:prstGeom>
          </p:spPr>
        </p:pic>
        <p:pic>
          <p:nvPicPr>
            <p:cNvPr id="29" name="Graphic 28" descr="Introductiepagina silhouet">
              <a:extLst>
                <a:ext uri="{FF2B5EF4-FFF2-40B4-BE49-F238E27FC236}">
                  <a16:creationId xmlns:a16="http://schemas.microsoft.com/office/drawing/2014/main" id="{FAC51D7F-AD04-5909-5357-D57D898161C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0824" y="491714"/>
              <a:ext cx="454195" cy="454195"/>
            </a:xfrm>
            <a:prstGeom prst="rect">
              <a:avLst/>
            </a:prstGeom>
          </p:spPr>
        </p:pic>
        <p:pic>
          <p:nvPicPr>
            <p:cNvPr id="30" name="Graphic 29" descr="Huis silhouet">
              <a:extLst>
                <a:ext uri="{FF2B5EF4-FFF2-40B4-BE49-F238E27FC236}">
                  <a16:creationId xmlns:a16="http://schemas.microsoft.com/office/drawing/2014/main" id="{C4CBDB56-3629-8CDF-7766-E9D181AC2A5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9799" y="508609"/>
              <a:ext cx="454196" cy="454196"/>
            </a:xfrm>
            <a:prstGeom prst="rect">
              <a:avLst/>
            </a:prstGeom>
          </p:spPr>
        </p:pic>
        <p:pic>
          <p:nvPicPr>
            <p:cNvPr id="31" name="Graphic 30" descr="Introductiepagina silhouet">
              <a:extLst>
                <a:ext uri="{FF2B5EF4-FFF2-40B4-BE49-F238E27FC236}">
                  <a16:creationId xmlns:a16="http://schemas.microsoft.com/office/drawing/2014/main" id="{17B01A84-7DC2-81B7-51C1-8A94AF8B04E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50110" y="4674282"/>
              <a:ext cx="454195" cy="454195"/>
            </a:xfrm>
            <a:prstGeom prst="rect">
              <a:avLst/>
            </a:prstGeom>
          </p:spPr>
        </p:pic>
        <p:pic>
          <p:nvPicPr>
            <p:cNvPr id="32" name="Graphic 31" descr="Huis silhouet">
              <a:extLst>
                <a:ext uri="{FF2B5EF4-FFF2-40B4-BE49-F238E27FC236}">
                  <a16:creationId xmlns:a16="http://schemas.microsoft.com/office/drawing/2014/main" id="{CA635584-DA90-42D8-046F-40BB293DA74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8585" y="4329527"/>
              <a:ext cx="454196" cy="454196"/>
            </a:xfrm>
            <a:prstGeom prst="rect">
              <a:avLst/>
            </a:prstGeom>
          </p:spPr>
        </p:pic>
        <p:pic>
          <p:nvPicPr>
            <p:cNvPr id="33" name="Graphic 32" descr="Introductiepagina silhouet">
              <a:extLst>
                <a:ext uri="{FF2B5EF4-FFF2-40B4-BE49-F238E27FC236}">
                  <a16:creationId xmlns:a16="http://schemas.microsoft.com/office/drawing/2014/main" id="{8D4FC501-E6F2-78BF-EF02-499D2D2835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5202" y="1481523"/>
              <a:ext cx="454195" cy="454195"/>
            </a:xfrm>
            <a:prstGeom prst="rect">
              <a:avLst/>
            </a:prstGeom>
          </p:spPr>
        </p:pic>
        <p:pic>
          <p:nvPicPr>
            <p:cNvPr id="34" name="Graphic 33" descr="Huis silhouet">
              <a:extLst>
                <a:ext uri="{FF2B5EF4-FFF2-40B4-BE49-F238E27FC236}">
                  <a16:creationId xmlns:a16="http://schemas.microsoft.com/office/drawing/2014/main" id="{B86DDEDE-C6CD-6518-8897-87E018E25E2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299" y="1240897"/>
              <a:ext cx="454196" cy="454196"/>
            </a:xfrm>
            <a:prstGeom prst="rect">
              <a:avLst/>
            </a:prstGeom>
          </p:spPr>
        </p:pic>
        <p:pic>
          <p:nvPicPr>
            <p:cNvPr id="35" name="Graphic 34" descr="Introductiepagina silhouet">
              <a:extLst>
                <a:ext uri="{FF2B5EF4-FFF2-40B4-BE49-F238E27FC236}">
                  <a16:creationId xmlns:a16="http://schemas.microsoft.com/office/drawing/2014/main" id="{58B65A3F-F9BE-DE75-5127-B1DBFBD3CC3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0897" y="1583092"/>
              <a:ext cx="454195" cy="454195"/>
            </a:xfrm>
            <a:prstGeom prst="rect">
              <a:avLst/>
            </a:prstGeom>
          </p:spPr>
        </p:pic>
        <p:pic>
          <p:nvPicPr>
            <p:cNvPr id="36" name="Graphic 35" descr="Introductiepagina silhouet">
              <a:extLst>
                <a:ext uri="{FF2B5EF4-FFF2-40B4-BE49-F238E27FC236}">
                  <a16:creationId xmlns:a16="http://schemas.microsoft.com/office/drawing/2014/main" id="{4040FA47-13B7-C608-8039-B3A87253225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3383" y="1214559"/>
              <a:ext cx="454195" cy="454195"/>
            </a:xfrm>
            <a:prstGeom prst="rect">
              <a:avLst/>
            </a:prstGeom>
          </p:spPr>
        </p:pic>
        <p:pic>
          <p:nvPicPr>
            <p:cNvPr id="37" name="Graphic 36" descr="Huis silhouet">
              <a:extLst>
                <a:ext uri="{FF2B5EF4-FFF2-40B4-BE49-F238E27FC236}">
                  <a16:creationId xmlns:a16="http://schemas.microsoft.com/office/drawing/2014/main" id="{F7D4FA0A-AE08-A4D9-1948-14F3A7763B4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8373" y="1147268"/>
              <a:ext cx="454196" cy="454196"/>
            </a:xfrm>
            <a:prstGeom prst="rect">
              <a:avLst/>
            </a:prstGeom>
          </p:spPr>
        </p:pic>
        <p:pic>
          <p:nvPicPr>
            <p:cNvPr id="38" name="Graphic 37" descr="Introductiepagina silhouet">
              <a:extLst>
                <a:ext uri="{FF2B5EF4-FFF2-40B4-BE49-F238E27FC236}">
                  <a16:creationId xmlns:a16="http://schemas.microsoft.com/office/drawing/2014/main" id="{894FAE0C-432F-B8DF-BDC3-5D39E062791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10932" y="1337855"/>
              <a:ext cx="454195" cy="454195"/>
            </a:xfrm>
            <a:prstGeom prst="rect">
              <a:avLst/>
            </a:prstGeom>
          </p:spPr>
        </p:pic>
        <p:pic>
          <p:nvPicPr>
            <p:cNvPr id="39" name="Graphic 38" descr="Introductiepagina silhouet">
              <a:extLst>
                <a:ext uri="{FF2B5EF4-FFF2-40B4-BE49-F238E27FC236}">
                  <a16:creationId xmlns:a16="http://schemas.microsoft.com/office/drawing/2014/main" id="{479345FA-B862-3361-B0EB-4B95BDFF9D9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0453" y="2799416"/>
              <a:ext cx="454195" cy="454195"/>
            </a:xfrm>
            <a:prstGeom prst="rect">
              <a:avLst/>
            </a:prstGeom>
          </p:spPr>
        </p:pic>
        <p:pic>
          <p:nvPicPr>
            <p:cNvPr id="40" name="Graphic 39" descr="Huis silhouet">
              <a:extLst>
                <a:ext uri="{FF2B5EF4-FFF2-40B4-BE49-F238E27FC236}">
                  <a16:creationId xmlns:a16="http://schemas.microsoft.com/office/drawing/2014/main" id="{38D3E5CA-5E08-FCD3-A2B5-53E28ABE687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00117" y="3060073"/>
              <a:ext cx="454196" cy="454196"/>
            </a:xfrm>
            <a:prstGeom prst="rect">
              <a:avLst/>
            </a:prstGeom>
          </p:spPr>
        </p:pic>
        <p:pic>
          <p:nvPicPr>
            <p:cNvPr id="41" name="Graphic 40" descr="Introductiepagina silhouet">
              <a:extLst>
                <a:ext uri="{FF2B5EF4-FFF2-40B4-BE49-F238E27FC236}">
                  <a16:creationId xmlns:a16="http://schemas.microsoft.com/office/drawing/2014/main" id="{75F064EE-0D05-7C69-7818-0CFB137AC8A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81518" y="2724643"/>
              <a:ext cx="454195" cy="454195"/>
            </a:xfrm>
            <a:prstGeom prst="rect">
              <a:avLst/>
            </a:prstGeom>
          </p:spPr>
        </p:pic>
        <p:pic>
          <p:nvPicPr>
            <p:cNvPr id="42" name="Graphic 41" descr="Huis silhouet">
              <a:extLst>
                <a:ext uri="{FF2B5EF4-FFF2-40B4-BE49-F238E27FC236}">
                  <a16:creationId xmlns:a16="http://schemas.microsoft.com/office/drawing/2014/main" id="{B7F17FFA-6D6E-4F05-F06D-51884E5CE0E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9874" y="3154903"/>
              <a:ext cx="454196" cy="454196"/>
            </a:xfrm>
            <a:prstGeom prst="rect">
              <a:avLst/>
            </a:prstGeom>
          </p:spPr>
        </p:pic>
        <p:pic>
          <p:nvPicPr>
            <p:cNvPr id="43" name="Graphic 42" descr="Huis silhouet">
              <a:extLst>
                <a:ext uri="{FF2B5EF4-FFF2-40B4-BE49-F238E27FC236}">
                  <a16:creationId xmlns:a16="http://schemas.microsoft.com/office/drawing/2014/main" id="{C2665EE0-FEDF-6254-C6F9-ADCEC6F50B8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8018" y="2967872"/>
              <a:ext cx="454196" cy="454196"/>
            </a:xfrm>
            <a:prstGeom prst="rect">
              <a:avLst/>
            </a:prstGeom>
          </p:spPr>
        </p:pic>
        <p:pic>
          <p:nvPicPr>
            <p:cNvPr id="44" name="Graphic 43" descr="Introductiepagina silhouet">
              <a:extLst>
                <a:ext uri="{FF2B5EF4-FFF2-40B4-BE49-F238E27FC236}">
                  <a16:creationId xmlns:a16="http://schemas.microsoft.com/office/drawing/2014/main" id="{6DA9675D-67BD-2E14-DD9B-B6818C93E23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15507" y="3251861"/>
              <a:ext cx="454195" cy="454195"/>
            </a:xfrm>
            <a:prstGeom prst="rect">
              <a:avLst/>
            </a:prstGeom>
          </p:spPr>
        </p:pic>
        <p:pic>
          <p:nvPicPr>
            <p:cNvPr id="45" name="Graphic 44" descr="Huis silhouet">
              <a:extLst>
                <a:ext uri="{FF2B5EF4-FFF2-40B4-BE49-F238E27FC236}">
                  <a16:creationId xmlns:a16="http://schemas.microsoft.com/office/drawing/2014/main" id="{8D6316A8-5BEE-8B12-D11F-2C84D57A93E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4043" y="991630"/>
              <a:ext cx="454196" cy="454196"/>
            </a:xfrm>
            <a:prstGeom prst="rect">
              <a:avLst/>
            </a:prstGeom>
          </p:spPr>
        </p:pic>
        <p:pic>
          <p:nvPicPr>
            <p:cNvPr id="46" name="Graphic 45" descr="Introductiepagina silhouet">
              <a:extLst>
                <a:ext uri="{FF2B5EF4-FFF2-40B4-BE49-F238E27FC236}">
                  <a16:creationId xmlns:a16="http://schemas.microsoft.com/office/drawing/2014/main" id="{4265B222-5DCA-2F06-545B-2086148157C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7931" y="1376034"/>
              <a:ext cx="454195" cy="454195"/>
            </a:xfrm>
            <a:prstGeom prst="rect">
              <a:avLst/>
            </a:prstGeom>
          </p:spPr>
        </p:pic>
        <p:pic>
          <p:nvPicPr>
            <p:cNvPr id="47" name="Graphic 46" descr="Huis silhouet">
              <a:extLst>
                <a:ext uri="{FF2B5EF4-FFF2-40B4-BE49-F238E27FC236}">
                  <a16:creationId xmlns:a16="http://schemas.microsoft.com/office/drawing/2014/main" id="{85EB139B-F69B-C853-6E78-11D69B8583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91251" y="1698876"/>
              <a:ext cx="454196" cy="454196"/>
            </a:xfrm>
            <a:prstGeom prst="rect">
              <a:avLst/>
            </a:prstGeom>
          </p:spPr>
        </p:pic>
        <p:pic>
          <p:nvPicPr>
            <p:cNvPr id="48" name="Graphic 47" descr="Introductiepagina silhouet">
              <a:extLst>
                <a:ext uri="{FF2B5EF4-FFF2-40B4-BE49-F238E27FC236}">
                  <a16:creationId xmlns:a16="http://schemas.microsoft.com/office/drawing/2014/main" id="{92273B86-1E8D-D88B-D77C-13A41F2314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2232" y="1810265"/>
              <a:ext cx="454195" cy="454195"/>
            </a:xfrm>
            <a:prstGeom prst="rect">
              <a:avLst/>
            </a:prstGeom>
          </p:spPr>
        </p:pic>
        <p:pic>
          <p:nvPicPr>
            <p:cNvPr id="49" name="Graphic 48" descr="Introductiepagina silhouet">
              <a:extLst>
                <a:ext uri="{FF2B5EF4-FFF2-40B4-BE49-F238E27FC236}">
                  <a16:creationId xmlns:a16="http://schemas.microsoft.com/office/drawing/2014/main" id="{F6AF1A75-9202-BCCD-AF3C-A0A9A96F06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42555" y="1013799"/>
              <a:ext cx="454195" cy="454195"/>
            </a:xfrm>
            <a:prstGeom prst="rect">
              <a:avLst/>
            </a:prstGeom>
          </p:spPr>
        </p:pic>
        <p:pic>
          <p:nvPicPr>
            <p:cNvPr id="50" name="Graphic 49" descr="Huis silhouet">
              <a:extLst>
                <a:ext uri="{FF2B5EF4-FFF2-40B4-BE49-F238E27FC236}">
                  <a16:creationId xmlns:a16="http://schemas.microsoft.com/office/drawing/2014/main" id="{CF8781C9-5957-EE5D-074A-0CC50B5FB88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63566" y="4429931"/>
              <a:ext cx="454196" cy="454196"/>
            </a:xfrm>
            <a:prstGeom prst="rect">
              <a:avLst/>
            </a:prstGeom>
          </p:spPr>
        </p:pic>
      </p:grpSp>
      <p:cxnSp>
        <p:nvCxnSpPr>
          <p:cNvPr id="5" name="Rechte verbindingslijn 4">
            <a:extLst>
              <a:ext uri="{FF2B5EF4-FFF2-40B4-BE49-F238E27FC236}">
                <a16:creationId xmlns:a16="http://schemas.microsoft.com/office/drawing/2014/main" id="{D0DA50DE-2B84-0794-A9AE-86F7A72FB81D}"/>
              </a:ext>
            </a:extLst>
          </p:cNvPr>
          <p:cNvCxnSpPr>
            <a:cxnSpLocks/>
          </p:cNvCxnSpPr>
          <p:nvPr/>
        </p:nvCxnSpPr>
        <p:spPr>
          <a:xfrm flipH="1">
            <a:off x="1009815" y="3059425"/>
            <a:ext cx="3453414"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jdelijke aanduiding voor inhoud 2">
            <a:extLst>
              <a:ext uri="{FF2B5EF4-FFF2-40B4-BE49-F238E27FC236}">
                <a16:creationId xmlns:a16="http://schemas.microsoft.com/office/drawing/2014/main" id="{121E4200-6534-134B-B0E0-199A6CE18934}"/>
              </a:ext>
            </a:extLst>
          </p:cNvPr>
          <p:cNvSpPr>
            <a:spLocks noGrp="1"/>
          </p:cNvSpPr>
          <p:nvPr>
            <p:ph idx="1"/>
          </p:nvPr>
        </p:nvSpPr>
        <p:spPr>
          <a:xfrm>
            <a:off x="1625855" y="2039471"/>
            <a:ext cx="2354501" cy="650479"/>
          </a:xfrm>
        </p:spPr>
        <p:txBody>
          <a:bodyPr>
            <a:noAutofit/>
          </a:bodyPr>
          <a:lstStyle/>
          <a:p>
            <a:pPr marL="0" indent="0" algn="ctr">
              <a:buNone/>
            </a:pPr>
            <a:r>
              <a:rPr lang="nl-NL" sz="2800" b="1">
                <a:solidFill>
                  <a:srgbClr val="3EB7F2"/>
                </a:solidFill>
              </a:rPr>
              <a:t>Analyseren</a:t>
            </a:r>
            <a:endParaRPr lang="nl-NL" sz="1800" b="1">
              <a:solidFill>
                <a:srgbClr val="3EB7F2"/>
              </a:solidFill>
            </a:endParaRPr>
          </a:p>
        </p:txBody>
      </p:sp>
      <p:sp>
        <p:nvSpPr>
          <p:cNvPr id="7" name="Tijdelijke aanduiding voor inhoud 2">
            <a:extLst>
              <a:ext uri="{FF2B5EF4-FFF2-40B4-BE49-F238E27FC236}">
                <a16:creationId xmlns:a16="http://schemas.microsoft.com/office/drawing/2014/main" id="{FD782A43-A375-37EE-B14F-814872D43CEA}"/>
              </a:ext>
            </a:extLst>
          </p:cNvPr>
          <p:cNvSpPr txBox="1">
            <a:spLocks/>
          </p:cNvSpPr>
          <p:nvPr/>
        </p:nvSpPr>
        <p:spPr>
          <a:xfrm>
            <a:off x="1538155" y="4412663"/>
            <a:ext cx="2487667" cy="6504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800" b="1" dirty="0">
                <a:solidFill>
                  <a:srgbClr val="3EB7F2"/>
                </a:solidFill>
              </a:rPr>
              <a:t>Onderzoeken</a:t>
            </a:r>
            <a:endParaRPr lang="nl-NL" sz="1800" b="1" dirty="0">
              <a:solidFill>
                <a:srgbClr val="3EB7F2"/>
              </a:solidFill>
            </a:endParaRPr>
          </a:p>
        </p:txBody>
      </p:sp>
      <p:grpSp>
        <p:nvGrpSpPr>
          <p:cNvPr id="59" name="Groep 58">
            <a:extLst>
              <a:ext uri="{FF2B5EF4-FFF2-40B4-BE49-F238E27FC236}">
                <a16:creationId xmlns:a16="http://schemas.microsoft.com/office/drawing/2014/main" id="{69ED59B6-9617-0EAD-AB1B-A70A1A50868F}"/>
              </a:ext>
            </a:extLst>
          </p:cNvPr>
          <p:cNvGrpSpPr/>
          <p:nvPr/>
        </p:nvGrpSpPr>
        <p:grpSpPr>
          <a:xfrm>
            <a:off x="10457733" y="842379"/>
            <a:ext cx="1291390" cy="5400423"/>
            <a:chOff x="10520514" y="742925"/>
            <a:chExt cx="1291390" cy="5400423"/>
          </a:xfrm>
        </p:grpSpPr>
        <p:cxnSp>
          <p:nvCxnSpPr>
            <p:cNvPr id="19" name="Rechte verbindingslijn met pijl 18">
              <a:extLst>
                <a:ext uri="{FF2B5EF4-FFF2-40B4-BE49-F238E27FC236}">
                  <a16:creationId xmlns:a16="http://schemas.microsoft.com/office/drawing/2014/main" id="{76983B8B-0E13-8AFC-990A-8800D4AC7CED}"/>
                </a:ext>
              </a:extLst>
            </p:cNvPr>
            <p:cNvCxnSpPr>
              <a:cxnSpLocks/>
            </p:cNvCxnSpPr>
            <p:nvPr/>
          </p:nvCxnSpPr>
          <p:spPr>
            <a:xfrm flipH="1">
              <a:off x="11140291" y="5220564"/>
              <a:ext cx="15857" cy="922784"/>
            </a:xfrm>
            <a:prstGeom prst="straightConnector1">
              <a:avLst/>
            </a:prstGeom>
            <a:ln w="57150">
              <a:solidFill>
                <a:srgbClr val="28CC8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Zeef rvs">
              <a:extLst>
                <a:ext uri="{FF2B5EF4-FFF2-40B4-BE49-F238E27FC236}">
                  <a16:creationId xmlns:a16="http://schemas.microsoft.com/office/drawing/2014/main" id="{CD7C284F-B5A6-BFB0-3E42-DB748C45A2D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4544798"/>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Rechte verbindingslijn 53">
              <a:extLst>
                <a:ext uri="{FF2B5EF4-FFF2-40B4-BE49-F238E27FC236}">
                  <a16:creationId xmlns:a16="http://schemas.microsoft.com/office/drawing/2014/main" id="{4188FD31-547D-877A-78C4-B2B6DD8BAC80}"/>
                </a:ext>
              </a:extLst>
            </p:cNvPr>
            <p:cNvCxnSpPr/>
            <p:nvPr/>
          </p:nvCxnSpPr>
          <p:spPr>
            <a:xfrm flipV="1">
              <a:off x="11148219" y="4358204"/>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1" name="Picture 2" descr="Zeef rvs">
              <a:extLst>
                <a:ext uri="{FF2B5EF4-FFF2-40B4-BE49-F238E27FC236}">
                  <a16:creationId xmlns:a16="http://schemas.microsoft.com/office/drawing/2014/main" id="{250F7F31-E78A-185B-EDC3-ACD5B226F13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8526" y="367152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54">
              <a:extLst>
                <a:ext uri="{FF2B5EF4-FFF2-40B4-BE49-F238E27FC236}">
                  <a16:creationId xmlns:a16="http://schemas.microsoft.com/office/drawing/2014/main" id="{F4F692B1-04B7-6A55-B252-EAAA64A22EDA}"/>
                </a:ext>
              </a:extLst>
            </p:cNvPr>
            <p:cNvCxnSpPr/>
            <p:nvPr/>
          </p:nvCxnSpPr>
          <p:spPr>
            <a:xfrm flipV="1">
              <a:off x="11148219" y="3484926"/>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0" name="Picture 2" descr="Zeef rvs">
              <a:extLst>
                <a:ext uri="{FF2B5EF4-FFF2-40B4-BE49-F238E27FC236}">
                  <a16:creationId xmlns:a16="http://schemas.microsoft.com/office/drawing/2014/main" id="{09AF709C-4614-1A80-004A-B2E6FF3A43C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2696505"/>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Rechte verbindingslijn 55">
              <a:extLst>
                <a:ext uri="{FF2B5EF4-FFF2-40B4-BE49-F238E27FC236}">
                  <a16:creationId xmlns:a16="http://schemas.microsoft.com/office/drawing/2014/main" id="{3E57DFFE-3BE3-28A7-1699-7CEBA548952D}"/>
                </a:ext>
              </a:extLst>
            </p:cNvPr>
            <p:cNvCxnSpPr/>
            <p:nvPr/>
          </p:nvCxnSpPr>
          <p:spPr>
            <a:xfrm flipV="1">
              <a:off x="11148219" y="2545830"/>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9" name="Picture 2" descr="Zeef rvs">
              <a:extLst>
                <a:ext uri="{FF2B5EF4-FFF2-40B4-BE49-F238E27FC236}">
                  <a16:creationId xmlns:a16="http://schemas.microsoft.com/office/drawing/2014/main" id="{21A461CA-7C0D-E4AC-CF22-1284B02E004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1769697"/>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Rechte verbindingslijn 56">
              <a:extLst>
                <a:ext uri="{FF2B5EF4-FFF2-40B4-BE49-F238E27FC236}">
                  <a16:creationId xmlns:a16="http://schemas.microsoft.com/office/drawing/2014/main" id="{2E1C4CE2-3F0C-43D6-4BB4-F85E848A3329}"/>
                </a:ext>
              </a:extLst>
            </p:cNvPr>
            <p:cNvCxnSpPr/>
            <p:nvPr/>
          </p:nvCxnSpPr>
          <p:spPr>
            <a:xfrm flipV="1">
              <a:off x="11140291" y="1580312"/>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3074" name="Picture 2" descr="Zeef rvs">
              <a:extLst>
                <a:ext uri="{FF2B5EF4-FFF2-40B4-BE49-F238E27FC236}">
                  <a16:creationId xmlns:a16="http://schemas.microsoft.com/office/drawing/2014/main" id="{C5618F29-AA2C-205B-5BB3-E89194216B4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92005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Rechte verbindingslijn 57">
              <a:extLst>
                <a:ext uri="{FF2B5EF4-FFF2-40B4-BE49-F238E27FC236}">
                  <a16:creationId xmlns:a16="http://schemas.microsoft.com/office/drawing/2014/main" id="{F931B16E-FF39-9E6A-1A7D-082F276DBA27}"/>
                </a:ext>
              </a:extLst>
            </p:cNvPr>
            <p:cNvCxnSpPr/>
            <p:nvPr/>
          </p:nvCxnSpPr>
          <p:spPr>
            <a:xfrm flipV="1">
              <a:off x="11139637" y="742925"/>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grpSp>
      <p:sp>
        <p:nvSpPr>
          <p:cNvPr id="2" name="Trapezium 1">
            <a:extLst>
              <a:ext uri="{FF2B5EF4-FFF2-40B4-BE49-F238E27FC236}">
                <a16:creationId xmlns:a16="http://schemas.microsoft.com/office/drawing/2014/main" id="{FD55AC8D-38A8-564A-277C-CBB80D7CE219}"/>
              </a:ext>
            </a:extLst>
          </p:cNvPr>
          <p:cNvSpPr/>
          <p:nvPr/>
        </p:nvSpPr>
        <p:spPr>
          <a:xfrm rot="10800000">
            <a:off x="4965294" y="5326761"/>
            <a:ext cx="2309895" cy="1068794"/>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rapezium 2">
            <a:extLst>
              <a:ext uri="{FF2B5EF4-FFF2-40B4-BE49-F238E27FC236}">
                <a16:creationId xmlns:a16="http://schemas.microsoft.com/office/drawing/2014/main" id="{9E52BBEA-63BA-4938-2A45-64F2B9C42E34}"/>
              </a:ext>
            </a:extLst>
          </p:cNvPr>
          <p:cNvSpPr/>
          <p:nvPr/>
        </p:nvSpPr>
        <p:spPr>
          <a:xfrm rot="10800000">
            <a:off x="4653296" y="3391848"/>
            <a:ext cx="3000268" cy="129922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rapezium 3">
            <a:extLst>
              <a:ext uri="{FF2B5EF4-FFF2-40B4-BE49-F238E27FC236}">
                <a16:creationId xmlns:a16="http://schemas.microsoft.com/office/drawing/2014/main" id="{22F189DE-C61A-D0A1-8F0B-DFC7F8658A71}"/>
              </a:ext>
            </a:extLst>
          </p:cNvPr>
          <p:cNvSpPr/>
          <p:nvPr/>
        </p:nvSpPr>
        <p:spPr>
          <a:xfrm rot="10800000">
            <a:off x="4339397" y="1318190"/>
            <a:ext cx="3684450" cy="1348192"/>
          </a:xfrm>
          <a:prstGeom prst="trapezoid">
            <a:avLst/>
          </a:prstGeom>
          <a:solidFill>
            <a:srgbClr val="28CC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3652F7FC-E8D5-13D6-686B-ACC6145212AF}"/>
              </a:ext>
            </a:extLst>
          </p:cNvPr>
          <p:cNvSpPr txBox="1"/>
          <p:nvPr/>
        </p:nvSpPr>
        <p:spPr>
          <a:xfrm>
            <a:off x="4527016" y="15936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
        <p:nvSpPr>
          <p:cNvPr id="13" name="Tekstvak 12">
            <a:extLst>
              <a:ext uri="{FF2B5EF4-FFF2-40B4-BE49-F238E27FC236}">
                <a16:creationId xmlns:a16="http://schemas.microsoft.com/office/drawing/2014/main" id="{6055E69B-9DD4-0189-190A-991FB4881554}"/>
              </a:ext>
            </a:extLst>
          </p:cNvPr>
          <p:cNvSpPr txBox="1"/>
          <p:nvPr/>
        </p:nvSpPr>
        <p:spPr>
          <a:xfrm>
            <a:off x="4588990" y="3542591"/>
            <a:ext cx="3132166" cy="892552"/>
          </a:xfrm>
          <a:prstGeom prst="rect">
            <a:avLst/>
          </a:prstGeom>
          <a:noFill/>
        </p:spPr>
        <p:txBody>
          <a:bodyPr wrap="square" rtlCol="0">
            <a:spAutoFit/>
          </a:bodyPr>
          <a:lstStyle/>
          <a:p>
            <a:pPr algn="ctr"/>
            <a:r>
              <a:rPr lang="nl-NL" sz="2000" b="1" dirty="0">
                <a:solidFill>
                  <a:schemeClr val="bg1"/>
                </a:solidFill>
              </a:rPr>
              <a:t>Stap 2. </a:t>
            </a:r>
          </a:p>
          <a:p>
            <a:pPr algn="ctr"/>
            <a:r>
              <a:rPr lang="nl-NL" sz="1600" b="1" dirty="0">
                <a:solidFill>
                  <a:schemeClr val="bg1"/>
                </a:solidFill>
              </a:rPr>
              <a:t>Aanvullend onderzoek</a:t>
            </a:r>
            <a:br>
              <a:rPr lang="nl-NL" sz="1600" b="1" dirty="0">
                <a:solidFill>
                  <a:schemeClr val="bg1"/>
                </a:solidFill>
              </a:rPr>
            </a:br>
            <a:r>
              <a:rPr lang="nl-NL" sz="1600" i="1" dirty="0">
                <a:solidFill>
                  <a:schemeClr val="bg1"/>
                </a:solidFill>
              </a:rPr>
              <a:t>(volgens QuickScan richtlijn)</a:t>
            </a:r>
          </a:p>
        </p:txBody>
      </p:sp>
      <p:sp>
        <p:nvSpPr>
          <p:cNvPr id="16" name="Tekstvak 15">
            <a:extLst>
              <a:ext uri="{FF2B5EF4-FFF2-40B4-BE49-F238E27FC236}">
                <a16:creationId xmlns:a16="http://schemas.microsoft.com/office/drawing/2014/main" id="{9EEB40C8-ED0E-5AA0-4AFA-D5E7F67FEE70}"/>
              </a:ext>
            </a:extLst>
          </p:cNvPr>
          <p:cNvSpPr txBox="1"/>
          <p:nvPr/>
        </p:nvSpPr>
        <p:spPr>
          <a:xfrm>
            <a:off x="4527016" y="5491774"/>
            <a:ext cx="3132166" cy="800219"/>
          </a:xfrm>
          <a:prstGeom prst="rect">
            <a:avLst/>
          </a:prstGeom>
          <a:noFill/>
        </p:spPr>
        <p:txBody>
          <a:bodyPr wrap="square" rtlCol="0">
            <a:spAutoFit/>
          </a:bodyPr>
          <a:lstStyle/>
          <a:p>
            <a:pPr algn="ctr"/>
            <a:r>
              <a:rPr lang="nl-NL" b="1" dirty="0">
                <a:solidFill>
                  <a:schemeClr val="bg1"/>
                </a:solidFill>
              </a:rPr>
              <a:t>Stap 3. </a:t>
            </a:r>
          </a:p>
          <a:p>
            <a:pPr algn="ctr"/>
            <a:r>
              <a:rPr lang="nl-NL" sz="1400" b="1" dirty="0">
                <a:solidFill>
                  <a:schemeClr val="bg1"/>
                </a:solidFill>
              </a:rPr>
              <a:t>Funderingsonderzoek</a:t>
            </a:r>
            <a:br>
              <a:rPr lang="nl-NL" sz="1400" b="1" dirty="0">
                <a:solidFill>
                  <a:schemeClr val="bg1"/>
                </a:solidFill>
              </a:rPr>
            </a:br>
            <a:r>
              <a:rPr lang="nl-NL" sz="1400" i="1" dirty="0">
                <a:solidFill>
                  <a:schemeClr val="bg1"/>
                </a:solidFill>
              </a:rPr>
              <a:t>(volgens KCAF richtlijn)</a:t>
            </a:r>
          </a:p>
        </p:txBody>
      </p:sp>
      <p:pic>
        <p:nvPicPr>
          <p:cNvPr id="51" name="Graphic 50">
            <a:extLst>
              <a:ext uri="{FF2B5EF4-FFF2-40B4-BE49-F238E27FC236}">
                <a16:creationId xmlns:a16="http://schemas.microsoft.com/office/drawing/2014/main" id="{7D9292FB-F7D3-B1F0-A140-D2DA47F2E3EA}"/>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503193" y="1613106"/>
            <a:ext cx="410497" cy="464040"/>
          </a:xfrm>
          <a:prstGeom prst="rect">
            <a:avLst/>
          </a:prstGeom>
        </p:spPr>
      </p:pic>
      <p:pic>
        <p:nvPicPr>
          <p:cNvPr id="52" name="Graphic 51">
            <a:extLst>
              <a:ext uri="{FF2B5EF4-FFF2-40B4-BE49-F238E27FC236}">
                <a16:creationId xmlns:a16="http://schemas.microsoft.com/office/drawing/2014/main" id="{9E1F64FB-F410-CEF3-A62F-C8B01B36DE8E}"/>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9391638" y="1330866"/>
            <a:ext cx="410497" cy="464040"/>
          </a:xfrm>
          <a:prstGeom prst="rect">
            <a:avLst/>
          </a:prstGeom>
        </p:spPr>
      </p:pic>
      <p:pic>
        <p:nvPicPr>
          <p:cNvPr id="53" name="Graphic 52">
            <a:extLst>
              <a:ext uri="{FF2B5EF4-FFF2-40B4-BE49-F238E27FC236}">
                <a16:creationId xmlns:a16="http://schemas.microsoft.com/office/drawing/2014/main" id="{F0C9E388-C89D-9C3F-E97F-F9AA7DDDCDEA}"/>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170745" y="2536324"/>
            <a:ext cx="410497" cy="464040"/>
          </a:xfrm>
          <a:prstGeom prst="rect">
            <a:avLst/>
          </a:prstGeom>
        </p:spPr>
      </p:pic>
      <p:pic>
        <p:nvPicPr>
          <p:cNvPr id="60" name="Graphic 59">
            <a:extLst>
              <a:ext uri="{FF2B5EF4-FFF2-40B4-BE49-F238E27FC236}">
                <a16:creationId xmlns:a16="http://schemas.microsoft.com/office/drawing/2014/main" id="{3EED6AB7-5351-F576-78CE-6825724A5585}"/>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591547" y="3179178"/>
            <a:ext cx="410497" cy="464040"/>
          </a:xfrm>
          <a:prstGeom prst="rect">
            <a:avLst/>
          </a:prstGeom>
        </p:spPr>
      </p:pic>
      <p:pic>
        <p:nvPicPr>
          <p:cNvPr id="61" name="Graphic 60">
            <a:extLst>
              <a:ext uri="{FF2B5EF4-FFF2-40B4-BE49-F238E27FC236}">
                <a16:creationId xmlns:a16="http://schemas.microsoft.com/office/drawing/2014/main" id="{C0AEF969-2EFC-FDBA-9661-4B003F1A8614}"/>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9573440" y="4850002"/>
            <a:ext cx="410497" cy="464040"/>
          </a:xfrm>
          <a:prstGeom prst="rect">
            <a:avLst/>
          </a:prstGeom>
        </p:spPr>
      </p:pic>
      <p:pic>
        <p:nvPicPr>
          <p:cNvPr id="62" name="Graphic 61">
            <a:extLst>
              <a:ext uri="{FF2B5EF4-FFF2-40B4-BE49-F238E27FC236}">
                <a16:creationId xmlns:a16="http://schemas.microsoft.com/office/drawing/2014/main" id="{2CC1769C-EFC7-DC7E-F3A6-D9C191366F83}"/>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673935" y="4915890"/>
            <a:ext cx="410497" cy="464040"/>
          </a:xfrm>
          <a:prstGeom prst="rect">
            <a:avLst/>
          </a:prstGeom>
        </p:spPr>
      </p:pic>
      <p:pic>
        <p:nvPicPr>
          <p:cNvPr id="63" name="Graphic 62">
            <a:extLst>
              <a:ext uri="{FF2B5EF4-FFF2-40B4-BE49-F238E27FC236}">
                <a16:creationId xmlns:a16="http://schemas.microsoft.com/office/drawing/2014/main" id="{7A04CEAC-BF07-5156-BA1A-A6CFFE22C1C5}"/>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454201" y="3652480"/>
            <a:ext cx="410497" cy="464040"/>
          </a:xfrm>
          <a:prstGeom prst="rect">
            <a:avLst/>
          </a:prstGeom>
        </p:spPr>
      </p:pic>
      <p:pic>
        <p:nvPicPr>
          <p:cNvPr id="3072" name="Graphic 3071">
            <a:extLst>
              <a:ext uri="{FF2B5EF4-FFF2-40B4-BE49-F238E27FC236}">
                <a16:creationId xmlns:a16="http://schemas.microsoft.com/office/drawing/2014/main" id="{54D11077-26AE-22B2-F61C-534AAE32B48A}"/>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8496368" y="2250193"/>
            <a:ext cx="410497" cy="464040"/>
          </a:xfrm>
          <a:prstGeom prst="rect">
            <a:avLst/>
          </a:prstGeom>
        </p:spPr>
      </p:pic>
      <p:pic>
        <p:nvPicPr>
          <p:cNvPr id="3073" name="Graphic 3072">
            <a:extLst>
              <a:ext uri="{FF2B5EF4-FFF2-40B4-BE49-F238E27FC236}">
                <a16:creationId xmlns:a16="http://schemas.microsoft.com/office/drawing/2014/main" id="{323F2D6F-2213-55B9-3C2C-CDDCDEB29424}"/>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710361" y="1828085"/>
            <a:ext cx="410497" cy="464040"/>
          </a:xfrm>
          <a:prstGeom prst="rect">
            <a:avLst/>
          </a:prstGeom>
        </p:spPr>
      </p:pic>
    </p:spTree>
    <p:extLst>
      <p:ext uri="{BB962C8B-B14F-4D97-AF65-F5344CB8AC3E}">
        <p14:creationId xmlns:p14="http://schemas.microsoft.com/office/powerpoint/2010/main" val="3299300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AFF67-216B-C7FA-12DE-6E24CEF9993A}"/>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B666B51D-6CC3-7D42-E516-C0C58378CC43}"/>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jdelijke aanduiding voor inhoud 2">
            <a:extLst>
              <a:ext uri="{FF2B5EF4-FFF2-40B4-BE49-F238E27FC236}">
                <a16:creationId xmlns:a16="http://schemas.microsoft.com/office/drawing/2014/main" id="{9AB98C70-953A-76E7-C477-B4FCAA0CE4E3}"/>
              </a:ext>
            </a:extLst>
          </p:cNvPr>
          <p:cNvSpPr>
            <a:spLocks noGrp="1"/>
          </p:cNvSpPr>
          <p:nvPr>
            <p:ph idx="1"/>
          </p:nvPr>
        </p:nvSpPr>
        <p:spPr>
          <a:xfrm>
            <a:off x="826397" y="1140280"/>
            <a:ext cx="5809539" cy="5367157"/>
          </a:xfrm>
        </p:spPr>
        <p:txBody>
          <a:bodyPr>
            <a:noAutofit/>
          </a:bodyPr>
          <a:lstStyle/>
          <a:p>
            <a:pPr marL="0" indent="0">
              <a:buNone/>
            </a:pPr>
            <a:r>
              <a:rPr lang="nl-NL" sz="1800" b="1">
                <a:solidFill>
                  <a:srgbClr val="17A4EA"/>
                </a:solidFill>
              </a:rPr>
              <a:t>Coalitie Deltaplan aanpak Funderingsschade</a:t>
            </a:r>
            <a:br>
              <a:rPr lang="nl-NL" sz="1800"/>
            </a:br>
            <a:r>
              <a:rPr lang="nl-NL" sz="1800"/>
              <a:t>Regie vanuit het Rijk is nodig voor een integrale aanpak. Het Deltaplan Funderingsschade moet worden belegd bij een minister van Wonen.</a:t>
            </a:r>
          </a:p>
          <a:p>
            <a:pPr marL="0" indent="0">
              <a:buNone/>
            </a:pPr>
            <a:endParaRPr lang="nl-NL" sz="1800"/>
          </a:p>
          <a:p>
            <a:pPr marL="0" indent="0">
              <a:buNone/>
            </a:pPr>
            <a:endParaRPr lang="nl-NL" sz="1800"/>
          </a:p>
          <a:p>
            <a:pPr marL="0" indent="0">
              <a:buNone/>
            </a:pPr>
            <a:r>
              <a:rPr lang="nl-NL" sz="1800" b="1">
                <a:solidFill>
                  <a:srgbClr val="17A4EA"/>
                </a:solidFill>
              </a:rPr>
              <a:t>De KCAF-richtlijn; Funderingsonderzoek &amp; QuickScan</a:t>
            </a:r>
          </a:p>
          <a:p>
            <a:pPr marL="0" indent="0">
              <a:buNone/>
            </a:pPr>
            <a:r>
              <a:rPr lang="nl-NL" sz="1800">
                <a:cs typeface="Calibri Light" panose="020F0302020204030204" pitchFamily="34" charset="0"/>
              </a:rPr>
              <a:t>KCAF publiceert richtlijnen voor funderingsonderzoek, herstel en gemeentelijke aanpak, zodat alle partijen funderingsrisico’s op een uniforme en onderbouwde manier kunnen beoordelen en aanpakken.</a:t>
            </a:r>
          </a:p>
          <a:p>
            <a:pPr marL="0" indent="0">
              <a:buNone/>
            </a:pPr>
            <a:endParaRPr lang="sv-SE" sz="1800">
              <a:cs typeface="Calibri Light" panose="020F0302020204030204" pitchFamily="34" charset="0"/>
            </a:endParaRPr>
          </a:p>
          <a:p>
            <a:pPr marL="0" indent="0">
              <a:buNone/>
            </a:pPr>
            <a:endParaRPr lang="sv-SE" sz="1800">
              <a:cs typeface="Calibri Light" panose="020F0302020204030204" pitchFamily="34" charset="0"/>
            </a:endParaRPr>
          </a:p>
          <a:p>
            <a:pPr marL="0" indent="0">
              <a:buNone/>
            </a:pPr>
            <a:r>
              <a:rPr lang="sv-SE" sz="1800" b="1">
                <a:solidFill>
                  <a:srgbClr val="17A4EA"/>
                </a:solidFill>
                <a:cs typeface="Calibri Light" panose="020F0302020204030204" pitchFamily="34" charset="0"/>
              </a:rPr>
              <a:t>Opleidingen en Cursussen</a:t>
            </a:r>
          </a:p>
          <a:p>
            <a:pPr marL="0" indent="0">
              <a:buNone/>
            </a:pPr>
            <a:r>
              <a:rPr lang="nl-NL" sz="1800"/>
              <a:t>Een cursus over het ontstaan, voorkomen en herstellen van funderingsproblemen.</a:t>
            </a:r>
          </a:p>
        </p:txBody>
      </p:sp>
      <p:sp>
        <p:nvSpPr>
          <p:cNvPr id="8" name="Titel 1">
            <a:extLst>
              <a:ext uri="{FF2B5EF4-FFF2-40B4-BE49-F238E27FC236}">
                <a16:creationId xmlns:a16="http://schemas.microsoft.com/office/drawing/2014/main" id="{17365186-207B-EC15-155F-68247DD3437B}"/>
              </a:ext>
            </a:extLst>
          </p:cNvPr>
          <p:cNvSpPr>
            <a:spLocks noGrp="1"/>
          </p:cNvSpPr>
          <p:nvPr>
            <p:ph type="title"/>
          </p:nvPr>
        </p:nvSpPr>
        <p:spPr>
          <a:xfrm>
            <a:off x="85486" y="350563"/>
            <a:ext cx="10972800" cy="454195"/>
          </a:xfrm>
        </p:spPr>
        <p:txBody>
          <a:bodyPr>
            <a:normAutofit fontScale="90000"/>
          </a:bodyPr>
          <a:lstStyle/>
          <a:p>
            <a:r>
              <a:rPr lang="sv-SE" sz="3200">
                <a:solidFill>
                  <a:schemeClr val="tx1"/>
                </a:solidFill>
                <a:cs typeface="Calibri Light" panose="020F0302020204030204" pitchFamily="34" charset="0"/>
              </a:rPr>
              <a:t>Introductie </a:t>
            </a:r>
            <a:r>
              <a:rPr lang="sv-SE" sz="3200">
                <a:solidFill>
                  <a:srgbClr val="3EB7F2"/>
                </a:solidFill>
                <a:cs typeface="Calibri Light" panose="020F0302020204030204" pitchFamily="34" charset="0"/>
              </a:rPr>
              <a:t>KCAF</a:t>
            </a:r>
            <a:endParaRPr lang="nl-NL" sz="3200" b="1">
              <a:solidFill>
                <a:srgbClr val="17A4EA"/>
              </a:solidFill>
              <a:latin typeface="+mn-lt"/>
              <a:cs typeface="Calibri Light" panose="020F0302020204030204" pitchFamily="34" charset="0"/>
            </a:endParaRPr>
          </a:p>
        </p:txBody>
      </p:sp>
      <p:pic>
        <p:nvPicPr>
          <p:cNvPr id="10" name="Graphic 9" descr="Koppeling met effen opvulling">
            <a:hlinkClick r:id="rId3"/>
            <a:extLst>
              <a:ext uri="{FF2B5EF4-FFF2-40B4-BE49-F238E27FC236}">
                <a16:creationId xmlns:a16="http://schemas.microsoft.com/office/drawing/2014/main" id="{258AEE81-F2C9-4843-0A93-D7DB4C31032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1183" y="6353950"/>
            <a:ext cx="387106" cy="387106"/>
          </a:xfrm>
          <a:prstGeom prst="rect">
            <a:avLst/>
          </a:prstGeom>
        </p:spPr>
      </p:pic>
      <p:pic>
        <p:nvPicPr>
          <p:cNvPr id="12" name="Afbeelding 11">
            <a:extLst>
              <a:ext uri="{FF2B5EF4-FFF2-40B4-BE49-F238E27FC236}">
                <a16:creationId xmlns:a16="http://schemas.microsoft.com/office/drawing/2014/main" id="{2D364109-EB42-F47C-46AF-1317246931A9}"/>
              </a:ext>
            </a:extLst>
          </p:cNvPr>
          <p:cNvPicPr>
            <a:picLocks noChangeAspect="1"/>
          </p:cNvPicPr>
          <p:nvPr/>
        </p:nvPicPr>
        <p:blipFill>
          <a:blip r:embed="rId5"/>
          <a:stretch>
            <a:fillRect/>
          </a:stretch>
        </p:blipFill>
        <p:spPr>
          <a:xfrm>
            <a:off x="10724078" y="66402"/>
            <a:ext cx="1438476" cy="266737"/>
          </a:xfrm>
          <a:prstGeom prst="rect">
            <a:avLst/>
          </a:prstGeom>
        </p:spPr>
      </p:pic>
      <p:sp>
        <p:nvSpPr>
          <p:cNvPr id="2" name="Rechthoek 1">
            <a:extLst>
              <a:ext uri="{FF2B5EF4-FFF2-40B4-BE49-F238E27FC236}">
                <a16:creationId xmlns:a16="http://schemas.microsoft.com/office/drawing/2014/main" id="{A488C8B4-06E6-AE71-76F7-761FB542922A}"/>
              </a:ext>
            </a:extLst>
          </p:cNvPr>
          <p:cNvSpPr/>
          <p:nvPr/>
        </p:nvSpPr>
        <p:spPr>
          <a:xfrm>
            <a:off x="8408548" y="5064376"/>
            <a:ext cx="651737" cy="235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CC12B240-34C7-414D-85C6-76F38FACED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2868" y="2870692"/>
            <a:ext cx="889799" cy="12177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FA2695A5-80E1-1983-E590-6BCEFD5F76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2467" y="2816943"/>
            <a:ext cx="875819" cy="12177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8500D662-12B4-6E4B-68FC-2667B282C8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400" y="2830263"/>
            <a:ext cx="861680" cy="1217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a:extLst>
              <a:ext uri="{FF2B5EF4-FFF2-40B4-BE49-F238E27FC236}">
                <a16:creationId xmlns:a16="http://schemas.microsoft.com/office/drawing/2014/main" id="{E52DD950-F05E-B044-BC7F-E82E8D2807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7036" y="3262207"/>
            <a:ext cx="891683" cy="1217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D1B1527-3880-7745-BF2B-11F40F8652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54131" y="3229765"/>
            <a:ext cx="890626" cy="12177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B47AF12-16B8-84B2-EFEE-264519C171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57959" y="3313522"/>
            <a:ext cx="864218" cy="1163016"/>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a:extLst>
              <a:ext uri="{FF2B5EF4-FFF2-40B4-BE49-F238E27FC236}">
                <a16:creationId xmlns:a16="http://schemas.microsoft.com/office/drawing/2014/main" id="{16542C85-B9EB-0412-9C5A-FDAC19DD5D14}"/>
              </a:ext>
            </a:extLst>
          </p:cNvPr>
          <p:cNvPicPr>
            <a:picLocks noChangeAspect="1"/>
          </p:cNvPicPr>
          <p:nvPr/>
        </p:nvPicPr>
        <p:blipFill>
          <a:blip r:embed="rId12"/>
          <a:stretch>
            <a:fillRect/>
          </a:stretch>
        </p:blipFill>
        <p:spPr>
          <a:xfrm>
            <a:off x="7102900" y="1408173"/>
            <a:ext cx="4589376" cy="597532"/>
          </a:xfrm>
          <a:prstGeom prst="rect">
            <a:avLst/>
          </a:prstGeom>
        </p:spPr>
      </p:pic>
      <p:pic>
        <p:nvPicPr>
          <p:cNvPr id="19" name="Picture 2" descr="Postacademische cursussen, leergangen en opleidingen">
            <a:extLst>
              <a:ext uri="{FF2B5EF4-FFF2-40B4-BE49-F238E27FC236}">
                <a16:creationId xmlns:a16="http://schemas.microsoft.com/office/drawing/2014/main" id="{5444DFCD-2B3E-B4C7-5BC3-A211B8C194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31858" y="5880790"/>
            <a:ext cx="531461" cy="633852"/>
          </a:xfrm>
          <a:prstGeom prst="rect">
            <a:avLst/>
          </a:prstGeom>
          <a:noFill/>
          <a:extLst>
            <a:ext uri="{909E8E84-426E-40DD-AFC4-6F175D3DCCD1}">
              <a14:hiddenFill xmlns:a14="http://schemas.microsoft.com/office/drawing/2010/main">
                <a:solidFill>
                  <a:srgbClr val="FFFFFF"/>
                </a:solidFill>
              </a14:hiddenFill>
            </a:ext>
          </a:extLst>
        </p:spPr>
      </p:pic>
      <p:pic>
        <p:nvPicPr>
          <p:cNvPr id="20" name="Afbeelding 19">
            <a:extLst>
              <a:ext uri="{FF2B5EF4-FFF2-40B4-BE49-F238E27FC236}">
                <a16:creationId xmlns:a16="http://schemas.microsoft.com/office/drawing/2014/main" id="{C5EB3759-8F07-F291-F7C6-63C1FFDE95B9}"/>
              </a:ext>
            </a:extLst>
          </p:cNvPr>
          <p:cNvPicPr>
            <a:picLocks noChangeAspect="1"/>
          </p:cNvPicPr>
          <p:nvPr/>
        </p:nvPicPr>
        <p:blipFill>
          <a:blip r:embed="rId14"/>
          <a:stretch>
            <a:fillRect/>
          </a:stretch>
        </p:blipFill>
        <p:spPr>
          <a:xfrm>
            <a:off x="9397589" y="5257256"/>
            <a:ext cx="2257425" cy="491717"/>
          </a:xfrm>
          <a:prstGeom prst="rect">
            <a:avLst/>
          </a:prstGeom>
        </p:spPr>
      </p:pic>
      <p:pic>
        <p:nvPicPr>
          <p:cNvPr id="21" name="Picture 10" descr="Nyenrode Business Universiteit">
            <a:extLst>
              <a:ext uri="{FF2B5EF4-FFF2-40B4-BE49-F238E27FC236}">
                <a16:creationId xmlns:a16="http://schemas.microsoft.com/office/drawing/2014/main" id="{59EB6ECA-2AD6-8C33-8C16-4AF82FACFDF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13800" y="5373951"/>
            <a:ext cx="1676399" cy="3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226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Wat is </a:t>
            </a:r>
            <a:r>
              <a:rPr lang="nl-NL" sz="3200" b="1">
                <a:solidFill>
                  <a:srgbClr val="28CC8B"/>
                </a:solidFill>
                <a:latin typeface="+mn-lt"/>
                <a:cs typeface="Calibri Light" panose="020F0302020204030204" pitchFamily="34" charset="0"/>
              </a:rPr>
              <a:t>FunderMaps</a:t>
            </a:r>
            <a:r>
              <a:rPr lang="nl-NL" sz="3200" b="1">
                <a:latin typeface="+mn-lt"/>
                <a:cs typeface="Calibri Light" panose="020F0302020204030204" pitchFamily="34" charset="0"/>
              </a:rPr>
              <a:t>?</a:t>
            </a:r>
          </a:p>
        </p:txBody>
      </p:sp>
      <p:sp>
        <p:nvSpPr>
          <p:cNvPr id="2" name="Tijdelijke aanduiding voor inhoud 2">
            <a:extLst>
              <a:ext uri="{FF2B5EF4-FFF2-40B4-BE49-F238E27FC236}">
                <a16:creationId xmlns:a16="http://schemas.microsoft.com/office/drawing/2014/main" id="{7C485A49-3D8A-419E-F1AF-12B3B77F2DB0}"/>
              </a:ext>
            </a:extLst>
          </p:cNvPr>
          <p:cNvSpPr>
            <a:spLocks noGrp="1"/>
          </p:cNvSpPr>
          <p:nvPr>
            <p:ph idx="1"/>
          </p:nvPr>
        </p:nvSpPr>
        <p:spPr>
          <a:xfrm>
            <a:off x="838200" y="1134436"/>
            <a:ext cx="10515600" cy="908439"/>
          </a:xfrm>
        </p:spPr>
        <p:txBody>
          <a:bodyPr>
            <a:normAutofit fontScale="92500" lnSpcReduction="20000"/>
          </a:bodyPr>
          <a:lstStyle/>
          <a:p>
            <a:pPr marL="0" indent="0" algn="ctr">
              <a:buNone/>
            </a:pPr>
            <a:r>
              <a:rPr lang="nl-NL" b="1" err="1"/>
              <a:t>FunderMaps</a:t>
            </a:r>
            <a:r>
              <a:rPr lang="nl-NL"/>
              <a:t> is en online platform dat op een gemakkelijk wijze </a:t>
            </a:r>
            <a:r>
              <a:rPr lang="nl-NL">
                <a:solidFill>
                  <a:srgbClr val="28CC8B"/>
                </a:solidFill>
              </a:rPr>
              <a:t>database</a:t>
            </a:r>
            <a:r>
              <a:rPr lang="nl-NL">
                <a:solidFill>
                  <a:srgbClr val="17A4EA"/>
                </a:solidFill>
              </a:rPr>
              <a:t> </a:t>
            </a:r>
            <a:r>
              <a:rPr lang="nl-NL"/>
              <a:t>, </a:t>
            </a:r>
            <a:r>
              <a:rPr lang="nl-NL">
                <a:solidFill>
                  <a:srgbClr val="28CC8B"/>
                </a:solidFill>
              </a:rPr>
              <a:t>risicomodellen </a:t>
            </a:r>
            <a:r>
              <a:rPr lang="nl-NL"/>
              <a:t>en </a:t>
            </a:r>
            <a:r>
              <a:rPr lang="nl-NL">
                <a:solidFill>
                  <a:srgbClr val="28CC8B"/>
                </a:solidFill>
              </a:rPr>
              <a:t>GIS</a:t>
            </a:r>
            <a:r>
              <a:rPr lang="nl-NL"/>
              <a:t> koppelt voor de gebruiker. </a:t>
            </a:r>
          </a:p>
        </p:txBody>
      </p:sp>
      <p:grpSp>
        <p:nvGrpSpPr>
          <p:cNvPr id="21" name="Groep 20">
            <a:extLst>
              <a:ext uri="{FF2B5EF4-FFF2-40B4-BE49-F238E27FC236}">
                <a16:creationId xmlns:a16="http://schemas.microsoft.com/office/drawing/2014/main" id="{998624DA-A2E1-0178-FD92-5CF3197FB6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7A69E53-6351-517C-744A-E45EF34F317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AA65A591-3A4C-1364-196E-AFD87232D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4" name="Rechthoek 3">
            <a:extLst>
              <a:ext uri="{FF2B5EF4-FFF2-40B4-BE49-F238E27FC236}">
                <a16:creationId xmlns:a16="http://schemas.microsoft.com/office/drawing/2014/main" id="{8970498F-CF3E-62FF-6EC1-AFC268BA2D61}"/>
              </a:ext>
            </a:extLst>
          </p:cNvPr>
          <p:cNvSpPr/>
          <p:nvPr/>
        </p:nvSpPr>
        <p:spPr>
          <a:xfrm>
            <a:off x="6240016" y="5013176"/>
            <a:ext cx="4572000" cy="369332"/>
          </a:xfrm>
          <a:prstGeom prst="rect">
            <a:avLst/>
          </a:prstGeom>
        </p:spPr>
        <p:txBody>
          <a:bodyPr>
            <a:spAutoFit/>
          </a:bodyPr>
          <a:lstStyle/>
          <a:p>
            <a:r>
              <a:rPr lang="nl-NL">
                <a:solidFill>
                  <a:srgbClr val="FF0000"/>
                </a:solidFill>
              </a:rPr>
              <a:t> </a:t>
            </a:r>
          </a:p>
        </p:txBody>
      </p:sp>
      <p:sp>
        <p:nvSpPr>
          <p:cNvPr id="11" name="Tijdelijke aanduiding voor inhoud 2">
            <a:extLst>
              <a:ext uri="{FF2B5EF4-FFF2-40B4-BE49-F238E27FC236}">
                <a16:creationId xmlns:a16="http://schemas.microsoft.com/office/drawing/2014/main" id="{676EE72B-D846-0B63-8958-015F76BB553B}"/>
              </a:ext>
            </a:extLst>
          </p:cNvPr>
          <p:cNvSpPr txBox="1">
            <a:spLocks/>
          </p:cNvSpPr>
          <p:nvPr/>
        </p:nvSpPr>
        <p:spPr>
          <a:xfrm>
            <a:off x="694185" y="5723564"/>
            <a:ext cx="10515600" cy="9084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err="1"/>
              <a:t>FunderMaps</a:t>
            </a:r>
            <a:r>
              <a:rPr lang="nl-NL"/>
              <a:t> is als </a:t>
            </a:r>
            <a:r>
              <a:rPr lang="nl-NL">
                <a:solidFill>
                  <a:srgbClr val="28CC8B"/>
                </a:solidFill>
              </a:rPr>
              <a:t>Asset Management </a:t>
            </a:r>
            <a:r>
              <a:rPr lang="nl-NL"/>
              <a:t>tool specifiek gericht op het </a:t>
            </a:r>
            <a:r>
              <a:rPr lang="nl-NL">
                <a:solidFill>
                  <a:srgbClr val="28CC8B"/>
                </a:solidFill>
              </a:rPr>
              <a:t>verwerken</a:t>
            </a:r>
            <a:r>
              <a:rPr lang="nl-NL"/>
              <a:t> van </a:t>
            </a:r>
            <a:r>
              <a:rPr lang="nl-NL">
                <a:solidFill>
                  <a:srgbClr val="1B1E3C"/>
                </a:solidFill>
              </a:rPr>
              <a:t>funderingsgegevens </a:t>
            </a:r>
            <a:r>
              <a:rPr lang="nl-NL"/>
              <a:t>en </a:t>
            </a:r>
            <a:r>
              <a:rPr lang="nl-NL">
                <a:solidFill>
                  <a:srgbClr val="28CC8B"/>
                </a:solidFill>
              </a:rPr>
              <a:t>analyseren</a:t>
            </a:r>
            <a:r>
              <a:rPr lang="nl-NL"/>
              <a:t> van funderingsrisico’s</a:t>
            </a:r>
          </a:p>
        </p:txBody>
      </p:sp>
      <p:pic>
        <p:nvPicPr>
          <p:cNvPr id="13" name="Afbeelding 12">
            <a:extLst>
              <a:ext uri="{FF2B5EF4-FFF2-40B4-BE49-F238E27FC236}">
                <a16:creationId xmlns:a16="http://schemas.microsoft.com/office/drawing/2014/main" id="{E62F648E-DE87-8E45-6BC8-9305A283A231}"/>
              </a:ext>
            </a:extLst>
          </p:cNvPr>
          <p:cNvPicPr>
            <a:picLocks noChangeAspect="1"/>
          </p:cNvPicPr>
          <p:nvPr/>
        </p:nvPicPr>
        <p:blipFill>
          <a:blip r:embed="rId4"/>
          <a:stretch>
            <a:fillRect/>
          </a:stretch>
        </p:blipFill>
        <p:spPr>
          <a:xfrm>
            <a:off x="673717" y="3108096"/>
            <a:ext cx="4523319" cy="2244959"/>
          </a:xfrm>
          <a:prstGeom prst="rect">
            <a:avLst/>
          </a:prstGeom>
          <a:ln>
            <a:noFill/>
          </a:ln>
          <a:effectLst>
            <a:outerShdw blurRad="292100" dist="139700" dir="2700000" algn="tl" rotWithShape="0">
              <a:srgbClr val="333333">
                <a:alpha val="65000"/>
              </a:srgbClr>
            </a:outerShdw>
          </a:effectLst>
        </p:spPr>
      </p:pic>
      <p:pic>
        <p:nvPicPr>
          <p:cNvPr id="12" name="Afbeelding 11">
            <a:extLst>
              <a:ext uri="{FF2B5EF4-FFF2-40B4-BE49-F238E27FC236}">
                <a16:creationId xmlns:a16="http://schemas.microsoft.com/office/drawing/2014/main" id="{66D0D8AB-CA8B-F5CF-A8D9-02BBD876AF89}"/>
              </a:ext>
            </a:extLst>
          </p:cNvPr>
          <p:cNvPicPr>
            <a:picLocks noChangeAspect="1"/>
          </p:cNvPicPr>
          <p:nvPr/>
        </p:nvPicPr>
        <p:blipFill>
          <a:blip r:embed="rId5"/>
          <a:stretch>
            <a:fillRect/>
          </a:stretch>
        </p:blipFill>
        <p:spPr>
          <a:xfrm>
            <a:off x="7061055" y="3191938"/>
            <a:ext cx="4572000" cy="2253573"/>
          </a:xfrm>
          <a:prstGeom prst="rect">
            <a:avLst/>
          </a:prstGeom>
          <a:ln>
            <a:noFill/>
          </a:ln>
          <a:effectLst>
            <a:outerShdw blurRad="292100" dist="139700" dir="2700000" algn="tl" rotWithShape="0">
              <a:srgbClr val="333333">
                <a:alpha val="65000"/>
              </a:srgbClr>
            </a:outerShdw>
          </a:effectLst>
        </p:spPr>
      </p:pic>
      <p:grpSp>
        <p:nvGrpSpPr>
          <p:cNvPr id="5" name="Groep 4">
            <a:extLst>
              <a:ext uri="{FF2B5EF4-FFF2-40B4-BE49-F238E27FC236}">
                <a16:creationId xmlns:a16="http://schemas.microsoft.com/office/drawing/2014/main" id="{131167B2-7FE0-4F7E-0CAA-445218E9F7AF}"/>
              </a:ext>
            </a:extLst>
          </p:cNvPr>
          <p:cNvGrpSpPr/>
          <p:nvPr/>
        </p:nvGrpSpPr>
        <p:grpSpPr>
          <a:xfrm>
            <a:off x="4005962" y="2121873"/>
            <a:ext cx="3892045" cy="1891775"/>
            <a:chOff x="820500" y="1249851"/>
            <a:chExt cx="10800000" cy="5294897"/>
          </a:xfrm>
        </p:grpSpPr>
        <p:pic>
          <p:nvPicPr>
            <p:cNvPr id="6" name="Afbeelding 5">
              <a:extLst>
                <a:ext uri="{FF2B5EF4-FFF2-40B4-BE49-F238E27FC236}">
                  <a16:creationId xmlns:a16="http://schemas.microsoft.com/office/drawing/2014/main" id="{D3EC403D-D867-ECD1-8693-34CB2BD381A6}"/>
                </a:ext>
              </a:extLst>
            </p:cNvPr>
            <p:cNvPicPr>
              <a:picLocks noChangeAspect="1"/>
            </p:cNvPicPr>
            <p:nvPr/>
          </p:nvPicPr>
          <p:blipFill>
            <a:blip r:embed="rId6"/>
            <a:stretch>
              <a:fillRect/>
            </a:stretch>
          </p:blipFill>
          <p:spPr>
            <a:xfrm>
              <a:off x="820500" y="1249851"/>
              <a:ext cx="10800000" cy="5294897"/>
            </a:xfrm>
            <a:prstGeom prst="rect">
              <a:avLst/>
            </a:prstGeom>
            <a:ln>
              <a:noFill/>
            </a:ln>
            <a:effectLst>
              <a:outerShdw blurRad="292100" dist="139700" dir="2700000" algn="tl" rotWithShape="0">
                <a:srgbClr val="333333">
                  <a:alpha val="65000"/>
                </a:srgbClr>
              </a:outerShdw>
            </a:effectLst>
          </p:spPr>
        </p:pic>
        <p:pic>
          <p:nvPicPr>
            <p:cNvPr id="7" name="Afbeelding 6">
              <a:extLst>
                <a:ext uri="{FF2B5EF4-FFF2-40B4-BE49-F238E27FC236}">
                  <a16:creationId xmlns:a16="http://schemas.microsoft.com/office/drawing/2014/main" id="{55D452FF-2FB7-4E1B-568C-E2A821BB07F9}"/>
                </a:ext>
              </a:extLst>
            </p:cNvPr>
            <p:cNvPicPr>
              <a:picLocks noChangeAspect="1"/>
            </p:cNvPicPr>
            <p:nvPr/>
          </p:nvPicPr>
          <p:blipFill>
            <a:blip r:embed="rId7"/>
            <a:stretch>
              <a:fillRect/>
            </a:stretch>
          </p:blipFill>
          <p:spPr>
            <a:xfrm>
              <a:off x="2077604" y="1601350"/>
              <a:ext cx="8961430" cy="4943397"/>
            </a:xfrm>
            <a:prstGeom prst="rect">
              <a:avLst/>
            </a:prstGeom>
          </p:spPr>
        </p:pic>
        <p:pic>
          <p:nvPicPr>
            <p:cNvPr id="9" name="Afbeelding 8">
              <a:extLst>
                <a:ext uri="{FF2B5EF4-FFF2-40B4-BE49-F238E27FC236}">
                  <a16:creationId xmlns:a16="http://schemas.microsoft.com/office/drawing/2014/main" id="{E8D90028-4CF0-4FE7-D8E6-F094EE5F19E4}"/>
                </a:ext>
              </a:extLst>
            </p:cNvPr>
            <p:cNvPicPr>
              <a:picLocks noChangeAspect="1"/>
            </p:cNvPicPr>
            <p:nvPr/>
          </p:nvPicPr>
          <p:blipFill>
            <a:blip r:embed="rId8"/>
            <a:stretch>
              <a:fillRect/>
            </a:stretch>
          </p:blipFill>
          <p:spPr>
            <a:xfrm>
              <a:off x="10750427" y="1532299"/>
              <a:ext cx="870073" cy="365419"/>
            </a:xfrm>
            <a:prstGeom prst="rect">
              <a:avLst/>
            </a:prstGeom>
          </p:spPr>
        </p:pic>
        <p:pic>
          <p:nvPicPr>
            <p:cNvPr id="10" name="Afbeelding 9">
              <a:extLst>
                <a:ext uri="{FF2B5EF4-FFF2-40B4-BE49-F238E27FC236}">
                  <a16:creationId xmlns:a16="http://schemas.microsoft.com/office/drawing/2014/main" id="{E158B2B5-3545-B28D-D1B0-F7E0322EBEEC}"/>
                </a:ext>
              </a:extLst>
            </p:cNvPr>
            <p:cNvPicPr>
              <a:picLocks noChangeAspect="1"/>
            </p:cNvPicPr>
            <p:nvPr/>
          </p:nvPicPr>
          <p:blipFill>
            <a:blip r:embed="rId9"/>
            <a:stretch>
              <a:fillRect/>
            </a:stretch>
          </p:blipFill>
          <p:spPr>
            <a:xfrm>
              <a:off x="10336989" y="5963833"/>
              <a:ext cx="1283511" cy="580915"/>
            </a:xfrm>
            <a:prstGeom prst="rect">
              <a:avLst/>
            </a:prstGeom>
          </p:spPr>
        </p:pic>
      </p:grpSp>
      <p:pic>
        <p:nvPicPr>
          <p:cNvPr id="14" name="Graphic 13">
            <a:extLst>
              <a:ext uri="{FF2B5EF4-FFF2-40B4-BE49-F238E27FC236}">
                <a16:creationId xmlns:a16="http://schemas.microsoft.com/office/drawing/2014/main" id="{DD6E5536-A385-C05C-17FE-06360909339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487240" y="3876097"/>
            <a:ext cx="318462" cy="360000"/>
          </a:xfrm>
          <a:prstGeom prst="rect">
            <a:avLst/>
          </a:prstGeom>
        </p:spPr>
      </p:pic>
      <p:pic>
        <p:nvPicPr>
          <p:cNvPr id="15" name="Graphic 14">
            <a:extLst>
              <a:ext uri="{FF2B5EF4-FFF2-40B4-BE49-F238E27FC236}">
                <a16:creationId xmlns:a16="http://schemas.microsoft.com/office/drawing/2014/main" id="{DE9D9934-A6BC-A9F5-C05D-68FFB87424D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264580" y="3562557"/>
            <a:ext cx="318462" cy="360000"/>
          </a:xfrm>
          <a:prstGeom prst="rect">
            <a:avLst/>
          </a:prstGeom>
        </p:spPr>
      </p:pic>
      <p:pic>
        <p:nvPicPr>
          <p:cNvPr id="16" name="Graphic 15">
            <a:extLst>
              <a:ext uri="{FF2B5EF4-FFF2-40B4-BE49-F238E27FC236}">
                <a16:creationId xmlns:a16="http://schemas.microsoft.com/office/drawing/2014/main" id="{8137AA1D-CC84-E52B-E280-8F8CD8B454C7}"/>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9069149" y="4620889"/>
            <a:ext cx="318462" cy="360000"/>
          </a:xfrm>
          <a:prstGeom prst="rect">
            <a:avLst/>
          </a:prstGeom>
        </p:spPr>
      </p:pic>
      <p:pic>
        <p:nvPicPr>
          <p:cNvPr id="17" name="Graphic 16">
            <a:extLst>
              <a:ext uri="{FF2B5EF4-FFF2-40B4-BE49-F238E27FC236}">
                <a16:creationId xmlns:a16="http://schemas.microsoft.com/office/drawing/2014/main" id="{A4740021-BC11-0F33-529D-76F9FB39F20D}"/>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878989" y="4385169"/>
            <a:ext cx="318462" cy="360000"/>
          </a:xfrm>
          <a:prstGeom prst="rect">
            <a:avLst/>
          </a:prstGeom>
        </p:spPr>
      </p:pic>
      <p:pic>
        <p:nvPicPr>
          <p:cNvPr id="18" name="Graphic 17">
            <a:extLst>
              <a:ext uri="{FF2B5EF4-FFF2-40B4-BE49-F238E27FC236}">
                <a16:creationId xmlns:a16="http://schemas.microsoft.com/office/drawing/2014/main" id="{95DFB309-8117-871B-D011-36E70C00AEFF}"/>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10986831" y="3991323"/>
            <a:ext cx="318462" cy="360000"/>
          </a:xfrm>
          <a:prstGeom prst="rect">
            <a:avLst/>
          </a:prstGeom>
        </p:spPr>
      </p:pic>
      <p:pic>
        <p:nvPicPr>
          <p:cNvPr id="19" name="Graphic 18">
            <a:extLst>
              <a:ext uri="{FF2B5EF4-FFF2-40B4-BE49-F238E27FC236}">
                <a16:creationId xmlns:a16="http://schemas.microsoft.com/office/drawing/2014/main" id="{F5B35468-583A-7ADA-ED48-24DF3377C97C}"/>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4513028" y="4721792"/>
            <a:ext cx="582768" cy="582768"/>
          </a:xfrm>
          <a:prstGeom prst="rect">
            <a:avLst/>
          </a:prstGeom>
        </p:spPr>
      </p:pic>
    </p:spTree>
    <p:extLst>
      <p:ext uri="{BB962C8B-B14F-4D97-AF65-F5344CB8AC3E}">
        <p14:creationId xmlns:p14="http://schemas.microsoft.com/office/powerpoint/2010/main" val="15098359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jdelijke aanduiding voor inhoud 2">
            <a:extLst>
              <a:ext uri="{FF2B5EF4-FFF2-40B4-BE49-F238E27FC236}">
                <a16:creationId xmlns:a16="http://schemas.microsoft.com/office/drawing/2014/main" id="{31E93167-B751-4D7A-B5A9-C419F6A3245D}"/>
              </a:ext>
            </a:extLst>
          </p:cNvPr>
          <p:cNvSpPr>
            <a:spLocks noGrp="1"/>
          </p:cNvSpPr>
          <p:nvPr>
            <p:ph idx="1"/>
          </p:nvPr>
        </p:nvSpPr>
        <p:spPr>
          <a:xfrm>
            <a:off x="251951" y="1990272"/>
            <a:ext cx="2076006" cy="4641089"/>
          </a:xfrm>
          <a:prstGeom prst="rect">
            <a:avLst/>
          </a:prstGeom>
        </p:spPr>
        <p:txBody>
          <a:bodyPr vert="horz" lIns="91429" tIns="45715" rIns="91429" bIns="45715" rtlCol="0">
            <a:normAutofit/>
          </a:bodyPr>
          <a:lstStyle/>
          <a:p>
            <a:pPr marL="0" indent="0">
              <a:buNone/>
            </a:pPr>
            <a:r>
              <a:rPr lang="nl-NL" sz="1500" b="1"/>
              <a:t>Oktober 2020</a:t>
            </a:r>
          </a:p>
          <a:p>
            <a:pPr lvl="1">
              <a:buClr>
                <a:srgbClr val="28CC8B"/>
              </a:buClr>
              <a:buFont typeface="Wingdings" panose="05000000000000000000" pitchFamily="2" charset="2"/>
              <a:buChar char="§"/>
            </a:pPr>
            <a:r>
              <a:rPr lang="nl-NL" sz="1500"/>
              <a:t>Vastgesteld </a:t>
            </a:r>
            <a:endParaRPr lang="nl-NL" sz="1500" b="1"/>
          </a:p>
          <a:p>
            <a:pPr lvl="1">
              <a:buClr>
                <a:srgbClr val="28CC8B"/>
              </a:buClr>
              <a:buFont typeface="Wingdings" panose="05000000000000000000" pitchFamily="2" charset="2"/>
              <a:buChar char="§"/>
            </a:pPr>
            <a:r>
              <a:rPr lang="nl-NL" sz="1500"/>
              <a:t>Afgeleid</a:t>
            </a:r>
            <a:endParaRPr lang="nl-NL" sz="1500" b="1"/>
          </a:p>
          <a:p>
            <a:pPr lvl="1">
              <a:buClr>
                <a:srgbClr val="28CC8B"/>
              </a:buClr>
              <a:buFont typeface="Wingdings" panose="05000000000000000000" pitchFamily="2" charset="2"/>
              <a:buChar char="§"/>
            </a:pPr>
            <a:r>
              <a:rPr lang="nl-NL" sz="1500"/>
              <a:t>Model</a:t>
            </a:r>
            <a:endParaRPr lang="nl-NL" sz="1500" b="1"/>
          </a:p>
          <a:p>
            <a:pPr marL="0" indent="0">
              <a:buNone/>
            </a:pPr>
            <a:r>
              <a:rPr lang="nl-NL" sz="1500" b="1"/>
              <a:t>Oktober 2022</a:t>
            </a:r>
          </a:p>
          <a:p>
            <a:pPr lvl="1">
              <a:buClr>
                <a:srgbClr val="28CC8B"/>
              </a:buClr>
              <a:buFont typeface="Wingdings" panose="05000000000000000000" pitchFamily="2" charset="2"/>
              <a:buChar char="§"/>
            </a:pPr>
            <a:r>
              <a:rPr lang="nl-NL" sz="1500"/>
              <a:t>Vastgesteld</a:t>
            </a:r>
          </a:p>
          <a:p>
            <a:pPr lvl="1">
              <a:buClr>
                <a:srgbClr val="28CC8B"/>
              </a:buClr>
              <a:buFont typeface="Wingdings" panose="05000000000000000000" pitchFamily="2" charset="2"/>
              <a:buChar char="§"/>
            </a:pPr>
            <a:r>
              <a:rPr lang="nl-NL" sz="1500"/>
              <a:t>Afgeleid</a:t>
            </a:r>
          </a:p>
          <a:p>
            <a:pPr lvl="1">
              <a:buClr>
                <a:srgbClr val="28CC8B"/>
              </a:buClr>
              <a:buFont typeface="Wingdings" panose="05000000000000000000" pitchFamily="2" charset="2"/>
              <a:buChar char="§"/>
            </a:pPr>
            <a:r>
              <a:rPr lang="nl-NL" sz="1500"/>
              <a:t>Model</a:t>
            </a:r>
          </a:p>
          <a:p>
            <a:pPr marL="0" indent="0">
              <a:buNone/>
            </a:pPr>
            <a:r>
              <a:rPr lang="nl-NL" sz="1500" b="1"/>
              <a:t>Oktober 2024</a:t>
            </a:r>
          </a:p>
          <a:p>
            <a:pPr lvl="1">
              <a:buClr>
                <a:srgbClr val="28CC8B"/>
              </a:buClr>
              <a:buFont typeface="Wingdings" panose="05000000000000000000" pitchFamily="2" charset="2"/>
              <a:buChar char="§"/>
            </a:pPr>
            <a:r>
              <a:rPr lang="nl-NL" sz="1500"/>
              <a:t>Vastgesteld</a:t>
            </a:r>
          </a:p>
          <a:p>
            <a:pPr lvl="1">
              <a:buClr>
                <a:srgbClr val="28CC8B"/>
              </a:buClr>
              <a:buFont typeface="Wingdings" panose="05000000000000000000" pitchFamily="2" charset="2"/>
              <a:buChar char="§"/>
            </a:pPr>
            <a:r>
              <a:rPr lang="nl-NL" sz="1500"/>
              <a:t>Afgeleid</a:t>
            </a:r>
          </a:p>
          <a:p>
            <a:pPr lvl="1">
              <a:buClr>
                <a:srgbClr val="28CC8B"/>
              </a:buClr>
              <a:buFont typeface="Wingdings" panose="05000000000000000000" pitchFamily="2" charset="2"/>
              <a:buChar char="§"/>
            </a:pPr>
            <a:r>
              <a:rPr lang="nl-NL" sz="1500"/>
              <a:t>Model</a:t>
            </a:r>
          </a:p>
          <a:p>
            <a:pPr marL="0" indent="0">
              <a:buNone/>
            </a:pPr>
            <a:r>
              <a:rPr lang="nl-NL" sz="1500" b="1"/>
              <a:t>September 2025</a:t>
            </a:r>
          </a:p>
          <a:p>
            <a:pPr lvl="1">
              <a:buClr>
                <a:srgbClr val="28CC8B"/>
              </a:buClr>
              <a:buFont typeface="Wingdings" panose="05000000000000000000" pitchFamily="2" charset="2"/>
              <a:buChar char="§"/>
            </a:pPr>
            <a:r>
              <a:rPr lang="nl-NL" sz="1500"/>
              <a:t>Vastgesteld</a:t>
            </a:r>
          </a:p>
          <a:p>
            <a:pPr lvl="1">
              <a:buClr>
                <a:srgbClr val="28CC8B"/>
              </a:buClr>
              <a:buFont typeface="Wingdings" panose="05000000000000000000" pitchFamily="2" charset="2"/>
              <a:buChar char="§"/>
            </a:pPr>
            <a:r>
              <a:rPr lang="nl-NL" sz="1500"/>
              <a:t>Afgeleid</a:t>
            </a:r>
          </a:p>
          <a:p>
            <a:pPr lvl="1">
              <a:buClr>
                <a:srgbClr val="28CC8B"/>
              </a:buClr>
              <a:buFont typeface="Wingdings" panose="05000000000000000000" pitchFamily="2" charset="2"/>
              <a:buChar char="§"/>
            </a:pPr>
            <a:r>
              <a:rPr lang="nl-NL" sz="1500"/>
              <a:t>Model</a:t>
            </a:r>
          </a:p>
          <a:p>
            <a:pPr marL="0" indent="0">
              <a:buNone/>
            </a:pPr>
            <a:endParaRPr lang="nl-NL" sz="1500" b="1"/>
          </a:p>
          <a:p>
            <a:endParaRPr lang="nl-NL" sz="1800"/>
          </a:p>
          <a:p>
            <a:endParaRPr lang="nl-NL" sz="1800"/>
          </a:p>
          <a:p>
            <a:endParaRPr lang="nl-NL" sz="2400">
              <a:solidFill>
                <a:srgbClr val="00B0F0"/>
              </a:solidFill>
            </a:endParaRPr>
          </a:p>
        </p:txBody>
      </p:sp>
      <p:sp>
        <p:nvSpPr>
          <p:cNvPr id="19" name="Tekstvak 18">
            <a:extLst>
              <a:ext uri="{FF2B5EF4-FFF2-40B4-BE49-F238E27FC236}">
                <a16:creationId xmlns:a16="http://schemas.microsoft.com/office/drawing/2014/main" id="{611B0FC9-7501-1B85-345C-0E9FDD39E589}"/>
              </a:ext>
            </a:extLst>
          </p:cNvPr>
          <p:cNvSpPr txBox="1"/>
          <p:nvPr/>
        </p:nvSpPr>
        <p:spPr>
          <a:xfrm>
            <a:off x="2720206" y="2304240"/>
            <a:ext cx="812597" cy="784830"/>
          </a:xfrm>
          <a:prstGeom prst="rect">
            <a:avLst/>
          </a:prstGeom>
          <a:noFill/>
        </p:spPr>
        <p:txBody>
          <a:bodyPr wrap="square">
            <a:spAutoFit/>
          </a:bodyPr>
          <a:lstStyle/>
          <a:p>
            <a:r>
              <a:rPr lang="nl-NL" sz="1500"/>
              <a:t>2,3%</a:t>
            </a:r>
          </a:p>
          <a:p>
            <a:r>
              <a:rPr lang="nl-NL" sz="1500"/>
              <a:t>0%</a:t>
            </a:r>
          </a:p>
          <a:p>
            <a:r>
              <a:rPr lang="nl-NL" sz="1500"/>
              <a:t>97,7%</a:t>
            </a:r>
          </a:p>
        </p:txBody>
      </p:sp>
      <p:sp>
        <p:nvSpPr>
          <p:cNvPr id="26" name="Tekstvak 25">
            <a:extLst>
              <a:ext uri="{FF2B5EF4-FFF2-40B4-BE49-F238E27FC236}">
                <a16:creationId xmlns:a16="http://schemas.microsoft.com/office/drawing/2014/main" id="{844D557E-E930-8F00-742C-C6B97C2D41EF}"/>
              </a:ext>
            </a:extLst>
          </p:cNvPr>
          <p:cNvSpPr txBox="1"/>
          <p:nvPr/>
        </p:nvSpPr>
        <p:spPr>
          <a:xfrm>
            <a:off x="2720207" y="3465298"/>
            <a:ext cx="679246" cy="784830"/>
          </a:xfrm>
          <a:prstGeom prst="rect">
            <a:avLst/>
          </a:prstGeom>
          <a:noFill/>
        </p:spPr>
        <p:txBody>
          <a:bodyPr wrap="square">
            <a:spAutoFit/>
          </a:bodyPr>
          <a:lstStyle/>
          <a:p>
            <a:r>
              <a:rPr lang="nl-NL" sz="1500"/>
              <a:t>3,9%</a:t>
            </a:r>
          </a:p>
          <a:p>
            <a:r>
              <a:rPr lang="nl-NL" sz="1500"/>
              <a:t>2,0%</a:t>
            </a:r>
          </a:p>
          <a:p>
            <a:r>
              <a:rPr lang="nl-NL" sz="1500"/>
              <a:t>94,1%</a:t>
            </a:r>
          </a:p>
        </p:txBody>
      </p:sp>
      <p:sp>
        <p:nvSpPr>
          <p:cNvPr id="28" name="Tekstvak 27">
            <a:extLst>
              <a:ext uri="{FF2B5EF4-FFF2-40B4-BE49-F238E27FC236}">
                <a16:creationId xmlns:a16="http://schemas.microsoft.com/office/drawing/2014/main" id="{3A45BD86-1172-6EB2-A55B-8A9D6223EABE}"/>
              </a:ext>
            </a:extLst>
          </p:cNvPr>
          <p:cNvSpPr txBox="1"/>
          <p:nvPr/>
        </p:nvSpPr>
        <p:spPr>
          <a:xfrm>
            <a:off x="2720207" y="4557374"/>
            <a:ext cx="679246" cy="784830"/>
          </a:xfrm>
          <a:prstGeom prst="rect">
            <a:avLst/>
          </a:prstGeom>
          <a:noFill/>
        </p:spPr>
        <p:txBody>
          <a:bodyPr wrap="square">
            <a:spAutoFit/>
          </a:bodyPr>
          <a:lstStyle/>
          <a:p>
            <a:r>
              <a:rPr lang="nl-NL" sz="1500"/>
              <a:t>5,9%</a:t>
            </a:r>
          </a:p>
          <a:p>
            <a:r>
              <a:rPr lang="nl-NL" sz="1500"/>
              <a:t>34,0%</a:t>
            </a:r>
          </a:p>
          <a:p>
            <a:r>
              <a:rPr lang="nl-NL" sz="1500"/>
              <a:t>60,1%</a:t>
            </a:r>
          </a:p>
        </p:txBody>
      </p:sp>
      <p:sp>
        <p:nvSpPr>
          <p:cNvPr id="29" name="Tijdelijke aanduiding voor inhoud 2">
            <a:extLst>
              <a:ext uri="{FF2B5EF4-FFF2-40B4-BE49-F238E27FC236}">
                <a16:creationId xmlns:a16="http://schemas.microsoft.com/office/drawing/2014/main" id="{092CACAD-D950-7AFA-A596-F53C7B3F663E}"/>
              </a:ext>
            </a:extLst>
          </p:cNvPr>
          <p:cNvSpPr txBox="1">
            <a:spLocks/>
          </p:cNvSpPr>
          <p:nvPr/>
        </p:nvSpPr>
        <p:spPr>
          <a:xfrm>
            <a:off x="1685298" y="1472981"/>
            <a:ext cx="2476155" cy="347597"/>
          </a:xfrm>
          <a:prstGeom prst="rect">
            <a:avLst/>
          </a:prstGeom>
        </p:spPr>
        <p:txBody>
          <a:bodyPr vert="horz" lIns="91429" tIns="45715" rIns="91429" bIns="45715"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000" b="1"/>
              <a:t> </a:t>
            </a:r>
            <a:r>
              <a:rPr lang="nl-NL" sz="1900" b="1"/>
              <a:t>Dichtheid</a:t>
            </a:r>
            <a:endParaRPr lang="nl-NL" sz="1900">
              <a:solidFill>
                <a:srgbClr val="00B0F0"/>
              </a:solidFill>
            </a:endParaRPr>
          </a:p>
        </p:txBody>
      </p:sp>
      <p:sp>
        <p:nvSpPr>
          <p:cNvPr id="31" name="Tekstvak 30">
            <a:extLst>
              <a:ext uri="{FF2B5EF4-FFF2-40B4-BE49-F238E27FC236}">
                <a16:creationId xmlns:a16="http://schemas.microsoft.com/office/drawing/2014/main" id="{F7582A39-B4E8-F208-D5CF-4D11B2B40655}"/>
              </a:ext>
            </a:extLst>
          </p:cNvPr>
          <p:cNvSpPr txBox="1"/>
          <p:nvPr/>
        </p:nvSpPr>
        <p:spPr>
          <a:xfrm>
            <a:off x="1970756" y="1721971"/>
            <a:ext cx="2190697" cy="276999"/>
          </a:xfrm>
          <a:prstGeom prst="rect">
            <a:avLst/>
          </a:prstGeom>
          <a:noFill/>
        </p:spPr>
        <p:txBody>
          <a:bodyPr wrap="square">
            <a:spAutoFit/>
          </a:bodyPr>
          <a:lstStyle/>
          <a:p>
            <a:pPr marL="0" indent="0">
              <a:buNone/>
            </a:pPr>
            <a:r>
              <a:rPr lang="nl-NL" sz="1200"/>
              <a:t>(t.o.v. panden bouwjaar &lt;1980)</a:t>
            </a:r>
          </a:p>
        </p:txBody>
      </p:sp>
      <p:sp>
        <p:nvSpPr>
          <p:cNvPr id="32" name="Tijdelijke aanduiding voor inhoud 2">
            <a:extLst>
              <a:ext uri="{FF2B5EF4-FFF2-40B4-BE49-F238E27FC236}">
                <a16:creationId xmlns:a16="http://schemas.microsoft.com/office/drawing/2014/main" id="{A1647FC7-92B3-0791-A9BA-AFBC3E190DEA}"/>
              </a:ext>
            </a:extLst>
          </p:cNvPr>
          <p:cNvSpPr txBox="1">
            <a:spLocks/>
          </p:cNvSpPr>
          <p:nvPr/>
        </p:nvSpPr>
        <p:spPr>
          <a:xfrm>
            <a:off x="4161453" y="1303287"/>
            <a:ext cx="2476155" cy="347597"/>
          </a:xfrm>
          <a:prstGeom prst="rect">
            <a:avLst/>
          </a:prstGeom>
        </p:spPr>
        <p:txBody>
          <a:bodyPr vert="horz" lIns="91429" tIns="45715" rIns="91429" bIns="4571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50000"/>
              </a:lnSpc>
              <a:buNone/>
            </a:pPr>
            <a:r>
              <a:rPr lang="nl-NL" sz="1800" b="1"/>
              <a:t>Betrouwbaarheid</a:t>
            </a:r>
          </a:p>
          <a:p>
            <a:pPr marL="0" indent="0" algn="ctr">
              <a:lnSpc>
                <a:spcPct val="50000"/>
              </a:lnSpc>
              <a:buNone/>
            </a:pPr>
            <a:r>
              <a:rPr lang="nl-NL" sz="1800" b="1"/>
              <a:t>funderingstype</a:t>
            </a:r>
            <a:endParaRPr lang="nl-NL" sz="1800">
              <a:solidFill>
                <a:srgbClr val="00B0F0"/>
              </a:solidFill>
            </a:endParaRPr>
          </a:p>
        </p:txBody>
      </p:sp>
      <p:sp>
        <p:nvSpPr>
          <p:cNvPr id="33" name="Tekstvak 32">
            <a:extLst>
              <a:ext uri="{FF2B5EF4-FFF2-40B4-BE49-F238E27FC236}">
                <a16:creationId xmlns:a16="http://schemas.microsoft.com/office/drawing/2014/main" id="{E62059B4-02D8-3F6E-3D0A-3F5A3EA7905D}"/>
              </a:ext>
            </a:extLst>
          </p:cNvPr>
          <p:cNvSpPr txBox="1"/>
          <p:nvPr/>
        </p:nvSpPr>
        <p:spPr>
          <a:xfrm>
            <a:off x="4389762" y="1694180"/>
            <a:ext cx="2190697" cy="276999"/>
          </a:xfrm>
          <a:prstGeom prst="rect">
            <a:avLst/>
          </a:prstGeom>
          <a:noFill/>
        </p:spPr>
        <p:txBody>
          <a:bodyPr wrap="square">
            <a:spAutoFit/>
          </a:bodyPr>
          <a:lstStyle/>
          <a:p>
            <a:pPr marL="0" indent="0">
              <a:buNone/>
            </a:pPr>
            <a:r>
              <a:rPr lang="nl-NL" sz="1200"/>
              <a:t>(t.o.v. panden bouwjaar &lt;1980)</a:t>
            </a:r>
          </a:p>
        </p:txBody>
      </p:sp>
      <p:sp>
        <p:nvSpPr>
          <p:cNvPr id="34" name="Tekstvak 33">
            <a:extLst>
              <a:ext uri="{FF2B5EF4-FFF2-40B4-BE49-F238E27FC236}">
                <a16:creationId xmlns:a16="http://schemas.microsoft.com/office/drawing/2014/main" id="{BCE87EEC-CBCD-30F8-2692-A11BCF3706AC}"/>
              </a:ext>
            </a:extLst>
          </p:cNvPr>
          <p:cNvSpPr txBox="1"/>
          <p:nvPr/>
        </p:nvSpPr>
        <p:spPr>
          <a:xfrm>
            <a:off x="5239965" y="2304240"/>
            <a:ext cx="812597" cy="784830"/>
          </a:xfrm>
          <a:prstGeom prst="rect">
            <a:avLst/>
          </a:prstGeom>
          <a:noFill/>
        </p:spPr>
        <p:txBody>
          <a:bodyPr wrap="square">
            <a:spAutoFit/>
          </a:bodyPr>
          <a:lstStyle/>
          <a:p>
            <a:r>
              <a:rPr lang="nl-NL" sz="1500"/>
              <a:t>99,9%</a:t>
            </a:r>
          </a:p>
          <a:p>
            <a:r>
              <a:rPr lang="nl-NL" sz="1500"/>
              <a:t>-</a:t>
            </a:r>
          </a:p>
          <a:p>
            <a:r>
              <a:rPr lang="nl-NL" sz="1500"/>
              <a:t>73,8%</a:t>
            </a:r>
          </a:p>
        </p:txBody>
      </p:sp>
      <p:sp>
        <p:nvSpPr>
          <p:cNvPr id="36" name="Tekstvak 35">
            <a:extLst>
              <a:ext uri="{FF2B5EF4-FFF2-40B4-BE49-F238E27FC236}">
                <a16:creationId xmlns:a16="http://schemas.microsoft.com/office/drawing/2014/main" id="{8A38BB67-9EE3-C8E5-85AC-9A30DA4D00E1}"/>
              </a:ext>
            </a:extLst>
          </p:cNvPr>
          <p:cNvSpPr txBox="1"/>
          <p:nvPr/>
        </p:nvSpPr>
        <p:spPr>
          <a:xfrm>
            <a:off x="5223748" y="3468250"/>
            <a:ext cx="679246" cy="784830"/>
          </a:xfrm>
          <a:prstGeom prst="rect">
            <a:avLst/>
          </a:prstGeom>
          <a:noFill/>
        </p:spPr>
        <p:txBody>
          <a:bodyPr wrap="square">
            <a:spAutoFit/>
          </a:bodyPr>
          <a:lstStyle/>
          <a:p>
            <a:r>
              <a:rPr lang="nl-NL" sz="1500"/>
              <a:t>99,9%</a:t>
            </a:r>
          </a:p>
          <a:p>
            <a:r>
              <a:rPr lang="nl-NL" sz="1500"/>
              <a:t>95,1%</a:t>
            </a:r>
          </a:p>
          <a:p>
            <a:r>
              <a:rPr lang="nl-NL" sz="1500"/>
              <a:t>81,2%</a:t>
            </a:r>
          </a:p>
        </p:txBody>
      </p:sp>
      <p:sp>
        <p:nvSpPr>
          <p:cNvPr id="37" name="Tekstvak 36">
            <a:extLst>
              <a:ext uri="{FF2B5EF4-FFF2-40B4-BE49-F238E27FC236}">
                <a16:creationId xmlns:a16="http://schemas.microsoft.com/office/drawing/2014/main" id="{BB48D12A-7EBE-B7DD-F71B-AF5EFFB69FC2}"/>
              </a:ext>
            </a:extLst>
          </p:cNvPr>
          <p:cNvSpPr txBox="1"/>
          <p:nvPr/>
        </p:nvSpPr>
        <p:spPr>
          <a:xfrm>
            <a:off x="5223748" y="4557374"/>
            <a:ext cx="679246" cy="784830"/>
          </a:xfrm>
          <a:prstGeom prst="rect">
            <a:avLst/>
          </a:prstGeom>
          <a:noFill/>
        </p:spPr>
        <p:txBody>
          <a:bodyPr wrap="square">
            <a:spAutoFit/>
          </a:bodyPr>
          <a:lstStyle/>
          <a:p>
            <a:r>
              <a:rPr lang="nl-NL" sz="1500"/>
              <a:t>99,9%</a:t>
            </a:r>
          </a:p>
          <a:p>
            <a:r>
              <a:rPr lang="nl-NL" sz="1500"/>
              <a:t>95,1%</a:t>
            </a:r>
          </a:p>
          <a:p>
            <a:r>
              <a:rPr lang="nl-NL" sz="1500"/>
              <a:t>83,5%</a:t>
            </a:r>
          </a:p>
        </p:txBody>
      </p:sp>
      <p:sp>
        <p:nvSpPr>
          <p:cNvPr id="5" name="Titel 1">
            <a:extLst>
              <a:ext uri="{FF2B5EF4-FFF2-40B4-BE49-F238E27FC236}">
                <a16:creationId xmlns:a16="http://schemas.microsoft.com/office/drawing/2014/main" id="{FA295CC7-6AE5-E72B-2140-56841E188411}"/>
              </a:ext>
            </a:extLst>
          </p:cNvPr>
          <p:cNvSpPr>
            <a:spLocks noGrp="1"/>
          </p:cNvSpPr>
          <p:nvPr>
            <p:ph type="title"/>
          </p:nvPr>
        </p:nvSpPr>
        <p:spPr>
          <a:xfrm>
            <a:off x="85486" y="350563"/>
            <a:ext cx="10972800" cy="454195"/>
          </a:xfrm>
        </p:spPr>
        <p:txBody>
          <a:bodyPr>
            <a:normAutofit fontScale="90000"/>
          </a:bodyPr>
          <a:lstStyle/>
          <a:p>
            <a:pPr algn="l"/>
            <a:r>
              <a:rPr lang="nl-NL" sz="3200" b="1">
                <a:solidFill>
                  <a:srgbClr val="1B1E3C"/>
                </a:solidFill>
                <a:latin typeface="+mn-lt"/>
                <a:cs typeface="Calibri Light" panose="020F0302020204030204" pitchFamily="34" charset="0"/>
              </a:rPr>
              <a:t>Datadekking</a:t>
            </a:r>
            <a:r>
              <a:rPr lang="nl-NL" sz="3200" b="1">
                <a:solidFill>
                  <a:srgbClr val="28CC8B"/>
                </a:solidFill>
                <a:latin typeface="+mn-lt"/>
                <a:cs typeface="Calibri Light" panose="020F0302020204030204" pitchFamily="34" charset="0"/>
              </a:rPr>
              <a:t> – Datadekking</a:t>
            </a:r>
            <a:endParaRPr lang="nl-NL" sz="3200" b="1">
              <a:solidFill>
                <a:schemeClr val="tx1"/>
              </a:solidFill>
              <a:latin typeface="+mn-lt"/>
              <a:cs typeface="Calibri Light" panose="020F0302020204030204" pitchFamily="34" charset="0"/>
            </a:endParaRPr>
          </a:p>
        </p:txBody>
      </p:sp>
      <p:grpSp>
        <p:nvGrpSpPr>
          <p:cNvPr id="6" name="Groep 5">
            <a:extLst>
              <a:ext uri="{FF2B5EF4-FFF2-40B4-BE49-F238E27FC236}">
                <a16:creationId xmlns:a16="http://schemas.microsoft.com/office/drawing/2014/main" id="{C5BE6EB3-26BF-F29E-5E61-D572207CEA37}"/>
              </a:ext>
            </a:extLst>
          </p:cNvPr>
          <p:cNvGrpSpPr/>
          <p:nvPr/>
        </p:nvGrpSpPr>
        <p:grpSpPr>
          <a:xfrm>
            <a:off x="0" y="-14638"/>
            <a:ext cx="12192000" cy="347597"/>
            <a:chOff x="0" y="-14638"/>
            <a:chExt cx="12192000" cy="347597"/>
          </a:xfrm>
        </p:grpSpPr>
        <p:sp>
          <p:nvSpPr>
            <p:cNvPr id="7" name="Rectangle 4">
              <a:extLst>
                <a:ext uri="{FF2B5EF4-FFF2-40B4-BE49-F238E27FC236}">
                  <a16:creationId xmlns:a16="http://schemas.microsoft.com/office/drawing/2014/main" id="{37C72E5A-9FA3-E384-01EF-93E5870DFDBA}"/>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Afbeelding 7" descr="Afbeelding met tekst, illustratie&#10;&#10;Automatisch gegenereerde beschrijving">
              <a:extLst>
                <a:ext uri="{FF2B5EF4-FFF2-40B4-BE49-F238E27FC236}">
                  <a16:creationId xmlns:a16="http://schemas.microsoft.com/office/drawing/2014/main" id="{DC790E44-91C6-D599-ADAC-117C3EBBF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2" name="Tekstvak 1">
            <a:extLst>
              <a:ext uri="{FF2B5EF4-FFF2-40B4-BE49-F238E27FC236}">
                <a16:creationId xmlns:a16="http://schemas.microsoft.com/office/drawing/2014/main" id="{2BA5106D-F1F9-08C1-0D43-C2CED4AEA357}"/>
              </a:ext>
            </a:extLst>
          </p:cNvPr>
          <p:cNvSpPr txBox="1"/>
          <p:nvPr/>
        </p:nvSpPr>
        <p:spPr>
          <a:xfrm>
            <a:off x="2756983" y="5649450"/>
            <a:ext cx="948242" cy="784830"/>
          </a:xfrm>
          <a:prstGeom prst="rect">
            <a:avLst/>
          </a:prstGeom>
          <a:noFill/>
        </p:spPr>
        <p:txBody>
          <a:bodyPr wrap="square">
            <a:spAutoFit/>
          </a:bodyPr>
          <a:lstStyle/>
          <a:p>
            <a:r>
              <a:rPr lang="nl-NL" sz="1500"/>
              <a:t>9,4%</a:t>
            </a:r>
          </a:p>
          <a:p>
            <a:r>
              <a:rPr lang="nl-NL" sz="1500"/>
              <a:t>35,5%</a:t>
            </a:r>
          </a:p>
          <a:p>
            <a:r>
              <a:rPr lang="nl-NL" sz="1500"/>
              <a:t>55,2%</a:t>
            </a:r>
          </a:p>
        </p:txBody>
      </p:sp>
      <p:sp>
        <p:nvSpPr>
          <p:cNvPr id="3" name="Tekstvak 2">
            <a:extLst>
              <a:ext uri="{FF2B5EF4-FFF2-40B4-BE49-F238E27FC236}">
                <a16:creationId xmlns:a16="http://schemas.microsoft.com/office/drawing/2014/main" id="{8A009FCE-4A1F-DF79-4666-D46242456D92}"/>
              </a:ext>
            </a:extLst>
          </p:cNvPr>
          <p:cNvSpPr txBox="1"/>
          <p:nvPr/>
        </p:nvSpPr>
        <p:spPr>
          <a:xfrm>
            <a:off x="5241980" y="5554713"/>
            <a:ext cx="679246" cy="784830"/>
          </a:xfrm>
          <a:prstGeom prst="rect">
            <a:avLst/>
          </a:prstGeom>
          <a:noFill/>
        </p:spPr>
        <p:txBody>
          <a:bodyPr wrap="square">
            <a:spAutoFit/>
          </a:bodyPr>
          <a:lstStyle/>
          <a:p>
            <a:r>
              <a:rPr lang="nl-NL" sz="1500"/>
              <a:t>99,9%</a:t>
            </a:r>
          </a:p>
          <a:p>
            <a:r>
              <a:rPr lang="nl-NL" sz="1500"/>
              <a:t>95,8%</a:t>
            </a:r>
          </a:p>
          <a:p>
            <a:r>
              <a:rPr lang="nl-NL" sz="1500"/>
              <a:t>83,8%</a:t>
            </a:r>
          </a:p>
        </p:txBody>
      </p:sp>
      <p:pic>
        <p:nvPicPr>
          <p:cNvPr id="13" name="Afbeelding 12">
            <a:extLst>
              <a:ext uri="{FF2B5EF4-FFF2-40B4-BE49-F238E27FC236}">
                <a16:creationId xmlns:a16="http://schemas.microsoft.com/office/drawing/2014/main" id="{B013E466-5358-45B5-8497-8620BD7DD8E6}"/>
              </a:ext>
            </a:extLst>
          </p:cNvPr>
          <p:cNvPicPr>
            <a:picLocks noChangeAspect="1"/>
          </p:cNvPicPr>
          <p:nvPr/>
        </p:nvPicPr>
        <p:blipFill>
          <a:blip r:embed="rId4"/>
          <a:stretch>
            <a:fillRect/>
          </a:stretch>
        </p:blipFill>
        <p:spPr>
          <a:xfrm>
            <a:off x="6630184" y="357618"/>
            <a:ext cx="5609665" cy="6515022"/>
          </a:xfrm>
          <a:prstGeom prst="rect">
            <a:avLst/>
          </a:prstGeom>
        </p:spPr>
      </p:pic>
      <p:pic>
        <p:nvPicPr>
          <p:cNvPr id="9" name="Afbeelding 8">
            <a:extLst>
              <a:ext uri="{FF2B5EF4-FFF2-40B4-BE49-F238E27FC236}">
                <a16:creationId xmlns:a16="http://schemas.microsoft.com/office/drawing/2014/main" id="{5E8E7FFE-8538-915F-20A0-7EFD1D93370F}"/>
              </a:ext>
            </a:extLst>
          </p:cNvPr>
          <p:cNvPicPr>
            <a:picLocks noChangeAspect="1"/>
          </p:cNvPicPr>
          <p:nvPr/>
        </p:nvPicPr>
        <p:blipFill>
          <a:blip r:embed="rId5"/>
          <a:stretch>
            <a:fillRect/>
          </a:stretch>
        </p:blipFill>
        <p:spPr>
          <a:xfrm>
            <a:off x="6573422" y="329565"/>
            <a:ext cx="5666427" cy="6500382"/>
          </a:xfrm>
          <a:prstGeom prst="rect">
            <a:avLst/>
          </a:prstGeom>
        </p:spPr>
      </p:pic>
      <p:sp>
        <p:nvSpPr>
          <p:cNvPr id="4" name="Titel 1">
            <a:extLst>
              <a:ext uri="{FF2B5EF4-FFF2-40B4-BE49-F238E27FC236}">
                <a16:creationId xmlns:a16="http://schemas.microsoft.com/office/drawing/2014/main" id="{5CB5CF94-3E48-D052-27EA-35174567B058}"/>
              </a:ext>
            </a:extLst>
          </p:cNvPr>
          <p:cNvSpPr txBox="1">
            <a:spLocks/>
          </p:cNvSpPr>
          <p:nvPr/>
        </p:nvSpPr>
        <p:spPr>
          <a:xfrm>
            <a:off x="6637608" y="725076"/>
            <a:ext cx="5665108" cy="454195"/>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000" b="1" kern="1200">
                <a:solidFill>
                  <a:srgbClr val="2D3540"/>
                </a:solidFill>
                <a:latin typeface="+mj-lt"/>
                <a:ea typeface="+mj-ea"/>
                <a:cs typeface="+mj-cs"/>
              </a:defRPr>
            </a:lvl1pPr>
          </a:lstStyle>
          <a:p>
            <a:r>
              <a:rPr lang="nl-NL" sz="1600" i="1">
                <a:solidFill>
                  <a:schemeClr val="bg1"/>
                </a:solidFill>
                <a:latin typeface="+mn-lt"/>
                <a:cs typeface="Calibri Light" panose="020F0302020204030204" pitchFamily="34" charset="0"/>
              </a:rPr>
              <a:t>Hier staan &gt;2 miljoen puntjes ;-)</a:t>
            </a:r>
          </a:p>
        </p:txBody>
      </p:sp>
      <p:sp>
        <p:nvSpPr>
          <p:cNvPr id="10" name="Titel 1">
            <a:extLst>
              <a:ext uri="{FF2B5EF4-FFF2-40B4-BE49-F238E27FC236}">
                <a16:creationId xmlns:a16="http://schemas.microsoft.com/office/drawing/2014/main" id="{64230DAE-45B6-17A5-1DBD-ACF2266C5311}"/>
              </a:ext>
            </a:extLst>
          </p:cNvPr>
          <p:cNvSpPr txBox="1">
            <a:spLocks/>
          </p:cNvSpPr>
          <p:nvPr/>
        </p:nvSpPr>
        <p:spPr>
          <a:xfrm>
            <a:off x="6637608" y="427291"/>
            <a:ext cx="5665108" cy="454195"/>
          </a:xfrm>
          <a:prstGeom prst="rect">
            <a:avLst/>
          </a:prstGeom>
        </p:spPr>
        <p:txBody>
          <a:bodyPr vert="horz" lIns="91440" tIns="45720" rIns="91440" bIns="45720" rtlCol="0" anchor="ctr">
            <a:normAutofit fontScale="90000" lnSpcReduction="20000"/>
          </a:bodyPr>
          <a:lstStyle>
            <a:lvl1pPr algn="l" defTabSz="914400" rtl="0" eaLnBrk="1" latinLnBrk="0" hangingPunct="1">
              <a:spcBef>
                <a:spcPct val="0"/>
              </a:spcBef>
              <a:buNone/>
              <a:defRPr sz="3000" b="1" kern="1200">
                <a:solidFill>
                  <a:srgbClr val="2D3540"/>
                </a:solidFill>
                <a:latin typeface="+mj-lt"/>
                <a:ea typeface="+mj-ea"/>
                <a:cs typeface="+mj-cs"/>
              </a:defRPr>
            </a:lvl1pPr>
          </a:lstStyle>
          <a:p>
            <a:r>
              <a:rPr lang="nl-NL" sz="3200">
                <a:solidFill>
                  <a:schemeClr val="bg1"/>
                </a:solidFill>
                <a:latin typeface="+mn-lt"/>
                <a:cs typeface="Calibri Light" panose="020F0302020204030204" pitchFamily="34" charset="0"/>
              </a:rPr>
              <a:t>Vastgestelde gegevens</a:t>
            </a:r>
          </a:p>
        </p:txBody>
      </p:sp>
    </p:spTree>
    <p:extLst>
      <p:ext uri="{BB962C8B-B14F-4D97-AF65-F5344CB8AC3E}">
        <p14:creationId xmlns:p14="http://schemas.microsoft.com/office/powerpoint/2010/main" val="400642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hoek: afgeronde hoeken 33">
            <a:extLst>
              <a:ext uri="{FF2B5EF4-FFF2-40B4-BE49-F238E27FC236}">
                <a16:creationId xmlns:a16="http://schemas.microsoft.com/office/drawing/2014/main" id="{A2376768-05D0-7771-220C-B1246EE6A2C6}"/>
              </a:ext>
            </a:extLst>
          </p:cNvPr>
          <p:cNvSpPr/>
          <p:nvPr/>
        </p:nvSpPr>
        <p:spPr>
          <a:xfrm rot="18896007">
            <a:off x="10059508" y="6454256"/>
            <a:ext cx="2648702"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err="1">
                <a:latin typeface="+mn-lt"/>
                <a:cs typeface="Calibri Light" panose="020F0302020204030204" pitchFamily="34" charset="0"/>
              </a:rPr>
              <a:t>Onsluiting</a:t>
            </a:r>
            <a:r>
              <a:rPr lang="nl-NL" sz="3200" b="1">
                <a:latin typeface="+mn-lt"/>
                <a:cs typeface="Calibri Light" panose="020F0302020204030204" pitchFamily="34" charset="0"/>
              </a:rPr>
              <a:t> in map-viewer - </a:t>
            </a:r>
            <a:r>
              <a:rPr lang="nl-NL" sz="3200" b="1">
                <a:solidFill>
                  <a:srgbClr val="28CC8B"/>
                </a:solidFill>
                <a:latin typeface="+mn-lt"/>
                <a:cs typeface="Calibri Light" panose="020F0302020204030204" pitchFamily="34" charset="0"/>
              </a:rPr>
              <a:t>Funderingstype</a:t>
            </a:r>
            <a:endParaRPr lang="nl-NL" sz="3200" b="1">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998624DA-A2E1-0178-FD92-5CF3197FB6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7A69E53-6351-517C-744A-E45EF34F317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AA65A591-3A4C-1364-196E-AFD87232D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pic>
        <p:nvPicPr>
          <p:cNvPr id="2" name="Afbeelding 1">
            <a:extLst>
              <a:ext uri="{FF2B5EF4-FFF2-40B4-BE49-F238E27FC236}">
                <a16:creationId xmlns:a16="http://schemas.microsoft.com/office/drawing/2014/main" id="{8C8EA7DF-4D3A-6DBB-2BF8-0D3CFE25DA33}"/>
              </a:ext>
            </a:extLst>
          </p:cNvPr>
          <p:cNvPicPr>
            <a:picLocks noChangeAspect="1"/>
          </p:cNvPicPr>
          <p:nvPr/>
        </p:nvPicPr>
        <p:blipFill>
          <a:blip r:embed="rId3"/>
          <a:stretch>
            <a:fillRect/>
          </a:stretch>
        </p:blipFill>
        <p:spPr>
          <a:xfrm>
            <a:off x="1271956" y="892058"/>
            <a:ext cx="9648087" cy="5706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087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hoek: afgeronde hoeken 33">
            <a:extLst>
              <a:ext uri="{FF2B5EF4-FFF2-40B4-BE49-F238E27FC236}">
                <a16:creationId xmlns:a16="http://schemas.microsoft.com/office/drawing/2014/main" id="{A2376768-05D0-7771-220C-B1246EE6A2C6}"/>
              </a:ext>
            </a:extLst>
          </p:cNvPr>
          <p:cNvSpPr/>
          <p:nvPr/>
        </p:nvSpPr>
        <p:spPr>
          <a:xfrm rot="18896007">
            <a:off x="10059508" y="6454256"/>
            <a:ext cx="2648702"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Modellen – </a:t>
            </a:r>
            <a:r>
              <a:rPr lang="nl-NL" sz="3200" b="1">
                <a:solidFill>
                  <a:srgbClr val="28CC8B"/>
                </a:solidFill>
                <a:latin typeface="+mn-lt"/>
                <a:cs typeface="Calibri Light" panose="020F0302020204030204" pitchFamily="34" charset="0"/>
              </a:rPr>
              <a:t>Funderingstype (vastgesteld + indicatief)</a:t>
            </a:r>
            <a:endParaRPr lang="nl-NL" sz="3200" b="1">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998624DA-A2E1-0178-FD92-5CF3197FB6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7A69E53-6351-517C-744A-E45EF34F317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AA65A591-3A4C-1364-196E-AFD87232D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pic>
        <p:nvPicPr>
          <p:cNvPr id="4" name="Afbeelding 3">
            <a:extLst>
              <a:ext uri="{FF2B5EF4-FFF2-40B4-BE49-F238E27FC236}">
                <a16:creationId xmlns:a16="http://schemas.microsoft.com/office/drawing/2014/main" id="{C58B1521-6975-AA0A-2951-64EEF8F4247E}"/>
              </a:ext>
            </a:extLst>
          </p:cNvPr>
          <p:cNvPicPr>
            <a:picLocks noChangeAspect="1"/>
          </p:cNvPicPr>
          <p:nvPr/>
        </p:nvPicPr>
        <p:blipFill>
          <a:blip r:embed="rId4"/>
          <a:stretch>
            <a:fillRect/>
          </a:stretch>
        </p:blipFill>
        <p:spPr>
          <a:xfrm>
            <a:off x="1298005" y="892150"/>
            <a:ext cx="9593010" cy="570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2826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hoek: afgeronde hoeken 33">
            <a:extLst>
              <a:ext uri="{FF2B5EF4-FFF2-40B4-BE49-F238E27FC236}">
                <a16:creationId xmlns:a16="http://schemas.microsoft.com/office/drawing/2014/main" id="{A2376768-05D0-7771-220C-B1246EE6A2C6}"/>
              </a:ext>
            </a:extLst>
          </p:cNvPr>
          <p:cNvSpPr/>
          <p:nvPr/>
        </p:nvSpPr>
        <p:spPr>
          <a:xfrm rot="18896007">
            <a:off x="10059508" y="6454256"/>
            <a:ext cx="2648702"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Ontsluiting in map-viewer – </a:t>
            </a:r>
            <a:r>
              <a:rPr lang="nl-NL" sz="3200" b="1">
                <a:solidFill>
                  <a:srgbClr val="28CC8B"/>
                </a:solidFill>
                <a:latin typeface="+mn-lt"/>
                <a:cs typeface="Calibri Light" panose="020F0302020204030204" pitchFamily="34" charset="0"/>
              </a:rPr>
              <a:t>Kwaliteitsgegevens uit onderzoeken</a:t>
            </a:r>
            <a:endParaRPr lang="nl-NL" sz="3200" b="1">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998624DA-A2E1-0178-FD92-5CF3197FB6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7A69E53-6351-517C-744A-E45EF34F317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AA65A591-3A4C-1364-196E-AFD87232D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pic>
        <p:nvPicPr>
          <p:cNvPr id="4" name="Afbeelding 3">
            <a:extLst>
              <a:ext uri="{FF2B5EF4-FFF2-40B4-BE49-F238E27FC236}">
                <a16:creationId xmlns:a16="http://schemas.microsoft.com/office/drawing/2014/main" id="{AA2A3804-1667-28E5-0102-9EE63B1CC950}"/>
              </a:ext>
            </a:extLst>
          </p:cNvPr>
          <p:cNvPicPr>
            <a:picLocks noChangeAspect="1"/>
          </p:cNvPicPr>
          <p:nvPr/>
        </p:nvPicPr>
        <p:blipFill>
          <a:blip r:embed="rId4"/>
          <a:stretch>
            <a:fillRect/>
          </a:stretch>
        </p:blipFill>
        <p:spPr>
          <a:xfrm>
            <a:off x="1269312" y="946249"/>
            <a:ext cx="9653376" cy="570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070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AB271-3216-231F-A1DB-FC77C9A2929B}"/>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203494E3-9F81-86C5-B50D-C9FFC1AE10EB}"/>
              </a:ext>
            </a:extLst>
          </p:cNvPr>
          <p:cNvPicPr>
            <a:picLocks noChangeAspect="1"/>
          </p:cNvPicPr>
          <p:nvPr/>
        </p:nvPicPr>
        <p:blipFill>
          <a:blip r:embed="rId3"/>
          <a:stretch>
            <a:fillRect/>
          </a:stretch>
        </p:blipFill>
        <p:spPr>
          <a:xfrm>
            <a:off x="1287664" y="924420"/>
            <a:ext cx="9616671" cy="5706000"/>
          </a:xfrm>
          <a:prstGeom prst="rect">
            <a:avLst/>
          </a:prstGeom>
          <a:ln>
            <a:noFill/>
          </a:ln>
          <a:effectLst>
            <a:outerShdw blurRad="292100" dist="139700" dir="2700000" algn="tl" rotWithShape="0">
              <a:srgbClr val="333333">
                <a:alpha val="65000"/>
              </a:srgbClr>
            </a:outerShdw>
          </a:effectLst>
        </p:spPr>
      </p:pic>
      <p:sp>
        <p:nvSpPr>
          <p:cNvPr id="34" name="Rechthoek: afgeronde hoeken 33">
            <a:extLst>
              <a:ext uri="{FF2B5EF4-FFF2-40B4-BE49-F238E27FC236}">
                <a16:creationId xmlns:a16="http://schemas.microsoft.com/office/drawing/2014/main" id="{0DB14AAD-4680-7142-31B4-62E324FCCEB8}"/>
              </a:ext>
            </a:extLst>
          </p:cNvPr>
          <p:cNvSpPr/>
          <p:nvPr/>
        </p:nvSpPr>
        <p:spPr>
          <a:xfrm rot="18896007">
            <a:off x="10059508" y="6454256"/>
            <a:ext cx="2648702"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itel 1">
            <a:extLst>
              <a:ext uri="{FF2B5EF4-FFF2-40B4-BE49-F238E27FC236}">
                <a16:creationId xmlns:a16="http://schemas.microsoft.com/office/drawing/2014/main" id="{DA4259A7-4E98-5C6F-E578-0752F9E1F6EB}"/>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Ontsluiting in map-viewer – </a:t>
            </a:r>
            <a:r>
              <a:rPr lang="nl-NL" sz="3200" b="1">
                <a:solidFill>
                  <a:srgbClr val="28CC8B"/>
                </a:solidFill>
                <a:latin typeface="+mn-lt"/>
                <a:cs typeface="Calibri Light" panose="020F0302020204030204" pitchFamily="34" charset="0"/>
              </a:rPr>
              <a:t>Pandzakking</a:t>
            </a:r>
            <a:endParaRPr lang="nl-NL" sz="3200" b="1">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34F3AAEC-A31F-BB11-731D-7DF89062AD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BF679E66-6B4D-6F95-56CC-C8E9BFE1C627}"/>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1FD5B44C-1B79-552E-EB92-F895E8319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2" name="AutoShape 2" descr="punaise png 10 free Cliparts | Download images on Clipground 2024">
            <a:extLst>
              <a:ext uri="{FF2B5EF4-FFF2-40B4-BE49-F238E27FC236}">
                <a16:creationId xmlns:a16="http://schemas.microsoft.com/office/drawing/2014/main" id="{7D8A6022-F465-50D6-1A96-16FD68D4A8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5" name="Afbeelding 4">
            <a:extLst>
              <a:ext uri="{FF2B5EF4-FFF2-40B4-BE49-F238E27FC236}">
                <a16:creationId xmlns:a16="http://schemas.microsoft.com/office/drawing/2014/main" id="{A64BA72E-A7E2-C66F-B294-DACE86F59888}"/>
              </a:ext>
            </a:extLst>
          </p:cNvPr>
          <p:cNvPicPr>
            <a:picLocks noChangeAspect="1"/>
          </p:cNvPicPr>
          <p:nvPr/>
        </p:nvPicPr>
        <p:blipFill>
          <a:blip r:embed="rId5"/>
          <a:stretch>
            <a:fillRect/>
          </a:stretch>
        </p:blipFill>
        <p:spPr>
          <a:xfrm>
            <a:off x="5471885" y="3429000"/>
            <a:ext cx="5031187" cy="2969575"/>
          </a:xfrm>
          <a:prstGeom prst="rect">
            <a:avLst/>
          </a:prstGeom>
        </p:spPr>
      </p:pic>
    </p:spTree>
    <p:extLst>
      <p:ext uri="{BB962C8B-B14F-4D97-AF65-F5344CB8AC3E}">
        <p14:creationId xmlns:p14="http://schemas.microsoft.com/office/powerpoint/2010/main" val="72176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311E4-CC59-8081-B0EA-1FDAE7AAF57D}"/>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6CCAFB32-62A7-B625-6149-715D3466FBA5}"/>
              </a:ext>
            </a:extLst>
          </p:cNvPr>
          <p:cNvPicPr>
            <a:picLocks noChangeAspect="1"/>
          </p:cNvPicPr>
          <p:nvPr/>
        </p:nvPicPr>
        <p:blipFill>
          <a:blip r:embed="rId3"/>
          <a:stretch>
            <a:fillRect/>
          </a:stretch>
        </p:blipFill>
        <p:spPr>
          <a:xfrm>
            <a:off x="1283435" y="892150"/>
            <a:ext cx="9622094" cy="5706000"/>
          </a:xfrm>
          <a:prstGeom prst="rect">
            <a:avLst/>
          </a:prstGeom>
          <a:ln>
            <a:noFill/>
          </a:ln>
          <a:effectLst>
            <a:outerShdw blurRad="292100" dist="139700" dir="2700000" algn="tl" rotWithShape="0">
              <a:srgbClr val="333333">
                <a:alpha val="65000"/>
              </a:srgbClr>
            </a:outerShdw>
          </a:effectLst>
        </p:spPr>
      </p:pic>
      <p:sp>
        <p:nvSpPr>
          <p:cNvPr id="34" name="Rechthoek: afgeronde hoeken 33">
            <a:extLst>
              <a:ext uri="{FF2B5EF4-FFF2-40B4-BE49-F238E27FC236}">
                <a16:creationId xmlns:a16="http://schemas.microsoft.com/office/drawing/2014/main" id="{7E72A53F-AE32-D550-4134-B2B33412F4D2}"/>
              </a:ext>
            </a:extLst>
          </p:cNvPr>
          <p:cNvSpPr/>
          <p:nvPr/>
        </p:nvSpPr>
        <p:spPr>
          <a:xfrm rot="18896007">
            <a:off x="10059508" y="6454256"/>
            <a:ext cx="2648702"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itel 1">
            <a:extLst>
              <a:ext uri="{FF2B5EF4-FFF2-40B4-BE49-F238E27FC236}">
                <a16:creationId xmlns:a16="http://schemas.microsoft.com/office/drawing/2014/main" id="{823C8612-7C23-3A8A-F7BB-1D18AE9B4226}"/>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Modellen – </a:t>
            </a:r>
            <a:r>
              <a:rPr lang="nl-NL" sz="3200" b="1">
                <a:solidFill>
                  <a:srgbClr val="28CC8B"/>
                </a:solidFill>
                <a:latin typeface="+mn-lt"/>
                <a:cs typeface="Calibri Light" panose="020F0302020204030204" pitchFamily="34" charset="0"/>
              </a:rPr>
              <a:t>Funderingsrisico’s</a:t>
            </a:r>
            <a:endParaRPr lang="nl-NL" sz="3200" b="1">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48615D83-600A-BB45-E192-2696EABC252E}"/>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20EA68C0-95DC-B81A-DA5C-47D9CD5DFE5D}"/>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ED0A7B25-5D3F-CEE6-156D-F25A3AC2B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Tree>
    <p:extLst>
      <p:ext uri="{BB962C8B-B14F-4D97-AF65-F5344CB8AC3E}">
        <p14:creationId xmlns:p14="http://schemas.microsoft.com/office/powerpoint/2010/main" val="3194831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Logo-Verbond van verzekeraars | Qidos">
            <a:extLst>
              <a:ext uri="{FF2B5EF4-FFF2-40B4-BE49-F238E27FC236}">
                <a16:creationId xmlns:a16="http://schemas.microsoft.com/office/drawing/2014/main" id="{158FA09D-13BD-5718-DFBE-49F3D5165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1403" y="6014417"/>
            <a:ext cx="1319444" cy="6597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Uit elkaar? Je staat er niet alleen voor.">
            <a:extLst>
              <a:ext uri="{FF2B5EF4-FFF2-40B4-BE49-F238E27FC236}">
                <a16:creationId xmlns:a16="http://schemas.microsoft.com/office/drawing/2014/main" id="{56F4563F-7F0B-A7F6-B17F-589149379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7234" y="6012349"/>
            <a:ext cx="708640" cy="708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NVM - Home | Facebook">
            <a:extLst>
              <a:ext uri="{FF2B5EF4-FFF2-40B4-BE49-F238E27FC236}">
                <a16:creationId xmlns:a16="http://schemas.microsoft.com/office/drawing/2014/main" id="{AB762267-C596-DD3E-08E3-1E987A502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761" y="5966078"/>
            <a:ext cx="850097" cy="850097"/>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dirty="0">
                <a:latin typeface="+mn-lt"/>
                <a:cs typeface="Calibri Light" panose="020F0302020204030204" pitchFamily="34" charset="0"/>
              </a:rPr>
              <a:t>Het </a:t>
            </a:r>
            <a:r>
              <a:rPr lang="nl-NL" sz="3200" b="1" dirty="0">
                <a:solidFill>
                  <a:srgbClr val="28CC8B"/>
                </a:solidFill>
                <a:latin typeface="+mn-lt"/>
                <a:cs typeface="Calibri Light" panose="020F0302020204030204" pitchFamily="34" charset="0"/>
              </a:rPr>
              <a:t>Funderingsrisicorapport</a:t>
            </a:r>
          </a:p>
        </p:txBody>
      </p:sp>
      <p:sp>
        <p:nvSpPr>
          <p:cNvPr id="16" name="Tijdelijke aanduiding voor inhoud 2">
            <a:extLst>
              <a:ext uri="{FF2B5EF4-FFF2-40B4-BE49-F238E27FC236}">
                <a16:creationId xmlns:a16="http://schemas.microsoft.com/office/drawing/2014/main" id="{FD64CE5E-2E76-1D8C-1507-D967419E68E6}"/>
              </a:ext>
            </a:extLst>
          </p:cNvPr>
          <p:cNvSpPr>
            <a:spLocks noGrp="1"/>
          </p:cNvSpPr>
          <p:nvPr>
            <p:ph idx="1"/>
          </p:nvPr>
        </p:nvSpPr>
        <p:spPr>
          <a:xfrm>
            <a:off x="914400" y="1121831"/>
            <a:ext cx="5311833" cy="4954773"/>
          </a:xfrm>
        </p:spPr>
        <p:txBody>
          <a:bodyPr>
            <a:noAutofit/>
          </a:bodyPr>
          <a:lstStyle/>
          <a:p>
            <a:r>
              <a:rPr lang="nl-NL" sz="2000"/>
              <a:t>Rapport is niet openbaar</a:t>
            </a:r>
          </a:p>
          <a:p>
            <a:r>
              <a:rPr lang="nl-NL" sz="2000"/>
              <a:t>Rapport bevat gegevens uit de </a:t>
            </a:r>
            <a:r>
              <a:rPr lang="nl-NL" sz="2000" err="1"/>
              <a:t>FunderMaps</a:t>
            </a:r>
            <a:r>
              <a:rPr lang="nl-NL" sz="2000"/>
              <a:t> database, modelgegevens en uitgangspunten (data)</a:t>
            </a:r>
          </a:p>
          <a:p>
            <a:r>
              <a:rPr lang="nl-NL" sz="2000"/>
              <a:t>Rapport geeft een statistische duiding voor de rest van de wijk</a:t>
            </a:r>
          </a:p>
          <a:p>
            <a:r>
              <a:rPr lang="nl-NL" sz="2000"/>
              <a:t>Rapport wordt alleen verstrekt aan professionals</a:t>
            </a:r>
            <a:br>
              <a:rPr lang="nl-NL" sz="2000"/>
            </a:br>
            <a:r>
              <a:rPr lang="nl-NL" sz="2000"/>
              <a:t>taxateurs (training vereist)</a:t>
            </a:r>
          </a:p>
          <a:p>
            <a:r>
              <a:rPr lang="nl-NL" sz="2000"/>
              <a:t>Betrouwbaarheid gegevens wordt aangegeven als “vastgesteld” of “indicatief”</a:t>
            </a:r>
          </a:p>
          <a:p>
            <a:r>
              <a:rPr lang="nl-NL" sz="2000"/>
              <a:t>Gemeentes ed. met eigen systeem kunnen aansluiten of wordt naar doorverwezen voor (meer) gegevens</a:t>
            </a:r>
          </a:p>
        </p:txBody>
      </p:sp>
      <p:pic>
        <p:nvPicPr>
          <p:cNvPr id="11" name="Afbeelding 10" descr="Afbeelding met tekst&#10;&#10;Automatisch gegenereerde beschrijving">
            <a:extLst>
              <a:ext uri="{FF2B5EF4-FFF2-40B4-BE49-F238E27FC236}">
                <a16:creationId xmlns:a16="http://schemas.microsoft.com/office/drawing/2014/main" id="{D0BFEDAE-C320-BEF4-A8E4-3F0BF7C4CE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943" y="504050"/>
            <a:ext cx="3368449" cy="4764726"/>
          </a:xfrm>
          <a:prstGeom prst="rect">
            <a:avLst/>
          </a:prstGeom>
          <a:ln>
            <a:noFill/>
          </a:ln>
          <a:effectLst>
            <a:outerShdw blurRad="292100" dist="139700" dir="2700000" algn="tl" rotWithShape="0">
              <a:srgbClr val="333333">
                <a:alpha val="65000"/>
              </a:srgbClr>
            </a:outerShdw>
          </a:effectLst>
        </p:spPr>
      </p:pic>
      <p:pic>
        <p:nvPicPr>
          <p:cNvPr id="15" name="Picture 6" descr="Kennis Centrum Aanpak Funderingsproblematiek Logo">
            <a:extLst>
              <a:ext uri="{FF2B5EF4-FFF2-40B4-BE49-F238E27FC236}">
                <a16:creationId xmlns:a16="http://schemas.microsoft.com/office/drawing/2014/main" id="{1F283FBB-AA08-8AD4-4406-4C4EA6409E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1997" y="6032384"/>
            <a:ext cx="594894" cy="6237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underMaps">
            <a:extLst>
              <a:ext uri="{FF2B5EF4-FFF2-40B4-BE49-F238E27FC236}">
                <a16:creationId xmlns:a16="http://schemas.microsoft.com/office/drawing/2014/main" id="{1BD155E0-AD06-E729-2AA1-82E43A6F84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684" y="6266265"/>
            <a:ext cx="1363085" cy="249725"/>
          </a:xfrm>
          <a:prstGeom prst="rect">
            <a:avLst/>
          </a:prstGeom>
          <a:noFill/>
          <a:extLst>
            <a:ext uri="{909E8E84-426E-40DD-AFC4-6F175D3DCCD1}">
              <a14:hiddenFill xmlns:a14="http://schemas.microsoft.com/office/drawing/2010/main">
                <a:solidFill>
                  <a:srgbClr val="FFFFFF"/>
                </a:solidFill>
              </a14:hiddenFill>
            </a:ext>
          </a:extLst>
        </p:spPr>
      </p:pic>
      <p:pic>
        <p:nvPicPr>
          <p:cNvPr id="18" name="Afbeelding 17">
            <a:extLst>
              <a:ext uri="{FF2B5EF4-FFF2-40B4-BE49-F238E27FC236}">
                <a16:creationId xmlns:a16="http://schemas.microsoft.com/office/drawing/2014/main" id="{3FFECBCF-9B3F-975D-EF41-27AC5EC12E16}"/>
              </a:ext>
            </a:extLst>
          </p:cNvPr>
          <p:cNvPicPr>
            <a:picLocks noChangeAspect="1"/>
          </p:cNvPicPr>
          <p:nvPr/>
        </p:nvPicPr>
        <p:blipFill>
          <a:blip r:embed="rId8"/>
          <a:stretch>
            <a:fillRect/>
          </a:stretch>
        </p:blipFill>
        <p:spPr>
          <a:xfrm>
            <a:off x="3067843" y="6134959"/>
            <a:ext cx="974048" cy="462859"/>
          </a:xfrm>
          <a:prstGeom prst="rect">
            <a:avLst/>
          </a:prstGeom>
        </p:spPr>
      </p:pic>
      <p:pic>
        <p:nvPicPr>
          <p:cNvPr id="19" name="Afbeelding 18">
            <a:extLst>
              <a:ext uri="{FF2B5EF4-FFF2-40B4-BE49-F238E27FC236}">
                <a16:creationId xmlns:a16="http://schemas.microsoft.com/office/drawing/2014/main" id="{051989CA-6FF2-462B-E0E2-FEBEFF3F66AF}"/>
              </a:ext>
            </a:extLst>
          </p:cNvPr>
          <p:cNvPicPr>
            <a:picLocks noChangeAspect="1"/>
          </p:cNvPicPr>
          <p:nvPr/>
        </p:nvPicPr>
        <p:blipFill>
          <a:blip r:embed="rId9"/>
          <a:stretch>
            <a:fillRect/>
          </a:stretch>
        </p:blipFill>
        <p:spPr>
          <a:xfrm>
            <a:off x="4192843" y="6133377"/>
            <a:ext cx="1173765" cy="466022"/>
          </a:xfrm>
          <a:prstGeom prst="rect">
            <a:avLst/>
          </a:prstGeom>
        </p:spPr>
      </p:pic>
      <p:pic>
        <p:nvPicPr>
          <p:cNvPr id="4" name="Afbeelding 3">
            <a:extLst>
              <a:ext uri="{FF2B5EF4-FFF2-40B4-BE49-F238E27FC236}">
                <a16:creationId xmlns:a16="http://schemas.microsoft.com/office/drawing/2014/main" id="{304CD9FF-1D66-B35F-BBFF-8F3F8307231C}"/>
              </a:ext>
            </a:extLst>
          </p:cNvPr>
          <p:cNvPicPr>
            <a:picLocks noChangeAspect="1"/>
          </p:cNvPicPr>
          <p:nvPr/>
        </p:nvPicPr>
        <p:blipFill>
          <a:blip r:embed="rId10"/>
          <a:stretch>
            <a:fillRect/>
          </a:stretch>
        </p:blipFill>
        <p:spPr>
          <a:xfrm rot="21208976">
            <a:off x="7901587" y="3773054"/>
            <a:ext cx="3811219" cy="2094030"/>
          </a:xfrm>
          <a:prstGeom prst="rect">
            <a:avLst/>
          </a:prstGeom>
          <a:ln>
            <a:noFill/>
          </a:ln>
          <a:effectLst>
            <a:outerShdw blurRad="292100" dist="139700" dir="2700000" algn="tl" rotWithShape="0">
              <a:srgbClr val="333333">
                <a:alpha val="65000"/>
              </a:srgbClr>
            </a:outerShdw>
          </a:effectLst>
        </p:spPr>
      </p:pic>
      <p:pic>
        <p:nvPicPr>
          <p:cNvPr id="2" name="Picture 2" descr="Dé branchevereniging voor vastgoedprofessionals. - Vastgoed Nederland">
            <a:extLst>
              <a:ext uri="{FF2B5EF4-FFF2-40B4-BE49-F238E27FC236}">
                <a16:creationId xmlns:a16="http://schemas.microsoft.com/office/drawing/2014/main" id="{6BE4B467-0F4B-100A-456B-9F63E7AC10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8731" y="6143623"/>
            <a:ext cx="979636" cy="454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Feiten &amp; cijfers - Nederlandse Vereniging van Banken (NVB)">
            <a:extLst>
              <a:ext uri="{FF2B5EF4-FFF2-40B4-BE49-F238E27FC236}">
                <a16:creationId xmlns:a16="http://schemas.microsoft.com/office/drawing/2014/main" id="{8BD65CCB-0593-DD07-6731-F31E20FAD81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01386" y="6122551"/>
            <a:ext cx="1252135" cy="48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742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DB038-B7C8-08E0-7C56-00B802AA8E8A}"/>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C2A4FAAE-514B-3620-8A7A-6BFA4D8D7681}"/>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 </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BC187E0D-7C28-7D5B-E806-704D82A539EC}"/>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3E871926-015D-11B6-804C-F67CC263D11E}"/>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429DE514-A50F-9F5C-8873-61AA6F467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grpSp>
        <p:nvGrpSpPr>
          <p:cNvPr id="23" name="Groep 22">
            <a:extLst>
              <a:ext uri="{FF2B5EF4-FFF2-40B4-BE49-F238E27FC236}">
                <a16:creationId xmlns:a16="http://schemas.microsoft.com/office/drawing/2014/main" id="{509B8F44-E1D8-03C9-214F-CAB14306DDCF}"/>
              </a:ext>
            </a:extLst>
          </p:cNvPr>
          <p:cNvGrpSpPr/>
          <p:nvPr/>
        </p:nvGrpSpPr>
        <p:grpSpPr>
          <a:xfrm>
            <a:off x="8205842" y="1320432"/>
            <a:ext cx="2102621" cy="5368530"/>
            <a:chOff x="7613291" y="405126"/>
            <a:chExt cx="2792407" cy="6407946"/>
          </a:xfrm>
        </p:grpSpPr>
        <p:sp>
          <p:nvSpPr>
            <p:cNvPr id="24" name="Gelijkbenige driehoek 23">
              <a:extLst>
                <a:ext uri="{FF2B5EF4-FFF2-40B4-BE49-F238E27FC236}">
                  <a16:creationId xmlns:a16="http://schemas.microsoft.com/office/drawing/2014/main" id="{4AA47098-5D21-A5CE-9E51-A1AA42ACED1D}"/>
                </a:ext>
              </a:extLst>
            </p:cNvPr>
            <p:cNvSpPr/>
            <p:nvPr/>
          </p:nvSpPr>
          <p:spPr>
            <a:xfrm rot="10800000">
              <a:off x="7613291" y="405126"/>
              <a:ext cx="2792407" cy="6407946"/>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5" name="Graphic 24" descr="Introductiepagina silhouet">
              <a:extLst>
                <a:ext uri="{FF2B5EF4-FFF2-40B4-BE49-F238E27FC236}">
                  <a16:creationId xmlns:a16="http://schemas.microsoft.com/office/drawing/2014/main" id="{3AE1478B-C99E-42E4-A0ED-B4D24931686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85878" y="885410"/>
              <a:ext cx="454195" cy="454195"/>
            </a:xfrm>
            <a:prstGeom prst="rect">
              <a:avLst/>
            </a:prstGeom>
          </p:spPr>
        </p:pic>
        <p:pic>
          <p:nvPicPr>
            <p:cNvPr id="26" name="Graphic 25" descr="Huis silhouet">
              <a:extLst>
                <a:ext uri="{FF2B5EF4-FFF2-40B4-BE49-F238E27FC236}">
                  <a16:creationId xmlns:a16="http://schemas.microsoft.com/office/drawing/2014/main" id="{A9D654EE-6AA7-16C6-ECC3-18678CD84F3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0763" y="650120"/>
              <a:ext cx="454196" cy="454196"/>
            </a:xfrm>
            <a:prstGeom prst="rect">
              <a:avLst/>
            </a:prstGeom>
          </p:spPr>
        </p:pic>
        <p:pic>
          <p:nvPicPr>
            <p:cNvPr id="27" name="Graphic 26" descr="Introductiepagina silhouet">
              <a:extLst>
                <a:ext uri="{FF2B5EF4-FFF2-40B4-BE49-F238E27FC236}">
                  <a16:creationId xmlns:a16="http://schemas.microsoft.com/office/drawing/2014/main" id="{807FCC4F-AF64-A5BC-C99C-B626B15FF9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943" y="810637"/>
              <a:ext cx="454195" cy="454195"/>
            </a:xfrm>
            <a:prstGeom prst="rect">
              <a:avLst/>
            </a:prstGeom>
          </p:spPr>
        </p:pic>
        <p:pic>
          <p:nvPicPr>
            <p:cNvPr id="28" name="Graphic 27" descr="Huis silhouet">
              <a:extLst>
                <a:ext uri="{FF2B5EF4-FFF2-40B4-BE49-F238E27FC236}">
                  <a16:creationId xmlns:a16="http://schemas.microsoft.com/office/drawing/2014/main" id="{C416C26D-5D2A-E404-0957-D01C72C893F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77208" y="809716"/>
              <a:ext cx="454196" cy="454196"/>
            </a:xfrm>
            <a:prstGeom prst="rect">
              <a:avLst/>
            </a:prstGeom>
          </p:spPr>
        </p:pic>
        <p:pic>
          <p:nvPicPr>
            <p:cNvPr id="29" name="Graphic 28" descr="Introductiepagina silhouet">
              <a:extLst>
                <a:ext uri="{FF2B5EF4-FFF2-40B4-BE49-F238E27FC236}">
                  <a16:creationId xmlns:a16="http://schemas.microsoft.com/office/drawing/2014/main" id="{FF29A527-1EE6-0EFB-7883-44487966E33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0824" y="491714"/>
              <a:ext cx="454195" cy="454195"/>
            </a:xfrm>
            <a:prstGeom prst="rect">
              <a:avLst/>
            </a:prstGeom>
          </p:spPr>
        </p:pic>
        <p:pic>
          <p:nvPicPr>
            <p:cNvPr id="30" name="Graphic 29" descr="Huis silhouet">
              <a:extLst>
                <a:ext uri="{FF2B5EF4-FFF2-40B4-BE49-F238E27FC236}">
                  <a16:creationId xmlns:a16="http://schemas.microsoft.com/office/drawing/2014/main" id="{402B01D2-D276-568A-8B7E-6548CE7E4CA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9799" y="508609"/>
              <a:ext cx="454196" cy="454196"/>
            </a:xfrm>
            <a:prstGeom prst="rect">
              <a:avLst/>
            </a:prstGeom>
          </p:spPr>
        </p:pic>
        <p:pic>
          <p:nvPicPr>
            <p:cNvPr id="31" name="Graphic 30" descr="Introductiepagina silhouet">
              <a:extLst>
                <a:ext uri="{FF2B5EF4-FFF2-40B4-BE49-F238E27FC236}">
                  <a16:creationId xmlns:a16="http://schemas.microsoft.com/office/drawing/2014/main" id="{79A2C007-0662-A5F9-6B13-DFE77E872CB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50110" y="4674282"/>
              <a:ext cx="454195" cy="454195"/>
            </a:xfrm>
            <a:prstGeom prst="rect">
              <a:avLst/>
            </a:prstGeom>
          </p:spPr>
        </p:pic>
        <p:pic>
          <p:nvPicPr>
            <p:cNvPr id="32" name="Graphic 31" descr="Huis silhouet">
              <a:extLst>
                <a:ext uri="{FF2B5EF4-FFF2-40B4-BE49-F238E27FC236}">
                  <a16:creationId xmlns:a16="http://schemas.microsoft.com/office/drawing/2014/main" id="{5155C0E8-E87E-3036-8017-BE378F03EA8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8585" y="4329527"/>
              <a:ext cx="454196" cy="454196"/>
            </a:xfrm>
            <a:prstGeom prst="rect">
              <a:avLst/>
            </a:prstGeom>
          </p:spPr>
        </p:pic>
        <p:pic>
          <p:nvPicPr>
            <p:cNvPr id="33" name="Graphic 32" descr="Introductiepagina silhouet">
              <a:extLst>
                <a:ext uri="{FF2B5EF4-FFF2-40B4-BE49-F238E27FC236}">
                  <a16:creationId xmlns:a16="http://schemas.microsoft.com/office/drawing/2014/main" id="{787E55D0-CE12-A06D-3895-A06D3552888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5202" y="1481523"/>
              <a:ext cx="454195" cy="454195"/>
            </a:xfrm>
            <a:prstGeom prst="rect">
              <a:avLst/>
            </a:prstGeom>
          </p:spPr>
        </p:pic>
        <p:pic>
          <p:nvPicPr>
            <p:cNvPr id="34" name="Graphic 33" descr="Huis silhouet">
              <a:extLst>
                <a:ext uri="{FF2B5EF4-FFF2-40B4-BE49-F238E27FC236}">
                  <a16:creationId xmlns:a16="http://schemas.microsoft.com/office/drawing/2014/main" id="{9306CA24-EDFB-FACA-3346-3619D435EF3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299" y="1240897"/>
              <a:ext cx="454196" cy="454196"/>
            </a:xfrm>
            <a:prstGeom prst="rect">
              <a:avLst/>
            </a:prstGeom>
          </p:spPr>
        </p:pic>
        <p:pic>
          <p:nvPicPr>
            <p:cNvPr id="35" name="Graphic 34" descr="Introductiepagina silhouet">
              <a:extLst>
                <a:ext uri="{FF2B5EF4-FFF2-40B4-BE49-F238E27FC236}">
                  <a16:creationId xmlns:a16="http://schemas.microsoft.com/office/drawing/2014/main" id="{2E03A8BE-3B6E-E277-3AD6-DE5C1CFD28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0897" y="1583092"/>
              <a:ext cx="454195" cy="454195"/>
            </a:xfrm>
            <a:prstGeom prst="rect">
              <a:avLst/>
            </a:prstGeom>
          </p:spPr>
        </p:pic>
        <p:pic>
          <p:nvPicPr>
            <p:cNvPr id="36" name="Graphic 35" descr="Introductiepagina silhouet">
              <a:extLst>
                <a:ext uri="{FF2B5EF4-FFF2-40B4-BE49-F238E27FC236}">
                  <a16:creationId xmlns:a16="http://schemas.microsoft.com/office/drawing/2014/main" id="{A13ED092-862C-C472-BB99-53C37259F46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3383" y="1214559"/>
              <a:ext cx="454195" cy="454195"/>
            </a:xfrm>
            <a:prstGeom prst="rect">
              <a:avLst/>
            </a:prstGeom>
          </p:spPr>
        </p:pic>
        <p:pic>
          <p:nvPicPr>
            <p:cNvPr id="37" name="Graphic 36" descr="Huis silhouet">
              <a:extLst>
                <a:ext uri="{FF2B5EF4-FFF2-40B4-BE49-F238E27FC236}">
                  <a16:creationId xmlns:a16="http://schemas.microsoft.com/office/drawing/2014/main" id="{BA6FB338-E328-C0D6-924B-8225C3048FA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8373" y="1147268"/>
              <a:ext cx="454196" cy="454196"/>
            </a:xfrm>
            <a:prstGeom prst="rect">
              <a:avLst/>
            </a:prstGeom>
          </p:spPr>
        </p:pic>
        <p:pic>
          <p:nvPicPr>
            <p:cNvPr id="38" name="Graphic 37" descr="Introductiepagina silhouet">
              <a:extLst>
                <a:ext uri="{FF2B5EF4-FFF2-40B4-BE49-F238E27FC236}">
                  <a16:creationId xmlns:a16="http://schemas.microsoft.com/office/drawing/2014/main" id="{68F79BC0-4955-9E58-2D38-4652BABE0A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10932" y="1337855"/>
              <a:ext cx="454195" cy="454195"/>
            </a:xfrm>
            <a:prstGeom prst="rect">
              <a:avLst/>
            </a:prstGeom>
          </p:spPr>
        </p:pic>
        <p:pic>
          <p:nvPicPr>
            <p:cNvPr id="39" name="Graphic 38" descr="Introductiepagina silhouet">
              <a:extLst>
                <a:ext uri="{FF2B5EF4-FFF2-40B4-BE49-F238E27FC236}">
                  <a16:creationId xmlns:a16="http://schemas.microsoft.com/office/drawing/2014/main" id="{526B6EB8-1793-AF8F-2380-AD4AA029B96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0453" y="2799416"/>
              <a:ext cx="454195" cy="454195"/>
            </a:xfrm>
            <a:prstGeom prst="rect">
              <a:avLst/>
            </a:prstGeom>
          </p:spPr>
        </p:pic>
        <p:pic>
          <p:nvPicPr>
            <p:cNvPr id="40" name="Graphic 39" descr="Huis silhouet">
              <a:extLst>
                <a:ext uri="{FF2B5EF4-FFF2-40B4-BE49-F238E27FC236}">
                  <a16:creationId xmlns:a16="http://schemas.microsoft.com/office/drawing/2014/main" id="{DA7BB69B-FDF4-8726-2475-F2E8CAD7610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00117" y="3060073"/>
              <a:ext cx="454196" cy="454196"/>
            </a:xfrm>
            <a:prstGeom prst="rect">
              <a:avLst/>
            </a:prstGeom>
          </p:spPr>
        </p:pic>
        <p:pic>
          <p:nvPicPr>
            <p:cNvPr id="41" name="Graphic 40" descr="Introductiepagina silhouet">
              <a:extLst>
                <a:ext uri="{FF2B5EF4-FFF2-40B4-BE49-F238E27FC236}">
                  <a16:creationId xmlns:a16="http://schemas.microsoft.com/office/drawing/2014/main" id="{49502CA8-F3B5-370E-E8DE-3F79426E674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81518" y="2724643"/>
              <a:ext cx="454195" cy="454195"/>
            </a:xfrm>
            <a:prstGeom prst="rect">
              <a:avLst/>
            </a:prstGeom>
          </p:spPr>
        </p:pic>
        <p:pic>
          <p:nvPicPr>
            <p:cNvPr id="42" name="Graphic 41" descr="Huis silhouet">
              <a:extLst>
                <a:ext uri="{FF2B5EF4-FFF2-40B4-BE49-F238E27FC236}">
                  <a16:creationId xmlns:a16="http://schemas.microsoft.com/office/drawing/2014/main" id="{5779E8CD-DB41-8312-AB9B-8FD6016759B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9874" y="3154903"/>
              <a:ext cx="454196" cy="454196"/>
            </a:xfrm>
            <a:prstGeom prst="rect">
              <a:avLst/>
            </a:prstGeom>
          </p:spPr>
        </p:pic>
        <p:pic>
          <p:nvPicPr>
            <p:cNvPr id="43" name="Graphic 42" descr="Huis silhouet">
              <a:extLst>
                <a:ext uri="{FF2B5EF4-FFF2-40B4-BE49-F238E27FC236}">
                  <a16:creationId xmlns:a16="http://schemas.microsoft.com/office/drawing/2014/main" id="{DD7B3870-99E3-52B5-6F95-FDB1687BC24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8018" y="2967872"/>
              <a:ext cx="454196" cy="454196"/>
            </a:xfrm>
            <a:prstGeom prst="rect">
              <a:avLst/>
            </a:prstGeom>
          </p:spPr>
        </p:pic>
        <p:pic>
          <p:nvPicPr>
            <p:cNvPr id="44" name="Graphic 43" descr="Introductiepagina silhouet">
              <a:extLst>
                <a:ext uri="{FF2B5EF4-FFF2-40B4-BE49-F238E27FC236}">
                  <a16:creationId xmlns:a16="http://schemas.microsoft.com/office/drawing/2014/main" id="{58F7F133-AFAF-8A44-F8C5-204D040E252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15507" y="3251861"/>
              <a:ext cx="454195" cy="454195"/>
            </a:xfrm>
            <a:prstGeom prst="rect">
              <a:avLst/>
            </a:prstGeom>
          </p:spPr>
        </p:pic>
        <p:pic>
          <p:nvPicPr>
            <p:cNvPr id="45" name="Graphic 44" descr="Huis silhouet">
              <a:extLst>
                <a:ext uri="{FF2B5EF4-FFF2-40B4-BE49-F238E27FC236}">
                  <a16:creationId xmlns:a16="http://schemas.microsoft.com/office/drawing/2014/main" id="{53A41C63-A15A-1A12-4AA8-4CCE17DEDCB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4043" y="991630"/>
              <a:ext cx="454196" cy="454196"/>
            </a:xfrm>
            <a:prstGeom prst="rect">
              <a:avLst/>
            </a:prstGeom>
          </p:spPr>
        </p:pic>
        <p:pic>
          <p:nvPicPr>
            <p:cNvPr id="46" name="Graphic 45" descr="Introductiepagina silhouet">
              <a:extLst>
                <a:ext uri="{FF2B5EF4-FFF2-40B4-BE49-F238E27FC236}">
                  <a16:creationId xmlns:a16="http://schemas.microsoft.com/office/drawing/2014/main" id="{AF6D0B6B-B1AB-B8B8-37F0-ACEE106D401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7931" y="1376034"/>
              <a:ext cx="454195" cy="454195"/>
            </a:xfrm>
            <a:prstGeom prst="rect">
              <a:avLst/>
            </a:prstGeom>
          </p:spPr>
        </p:pic>
        <p:pic>
          <p:nvPicPr>
            <p:cNvPr id="47" name="Graphic 46" descr="Huis silhouet">
              <a:extLst>
                <a:ext uri="{FF2B5EF4-FFF2-40B4-BE49-F238E27FC236}">
                  <a16:creationId xmlns:a16="http://schemas.microsoft.com/office/drawing/2014/main" id="{E7BFE7B7-922A-0706-A8FA-985345716FE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91251" y="1698876"/>
              <a:ext cx="454196" cy="454196"/>
            </a:xfrm>
            <a:prstGeom prst="rect">
              <a:avLst/>
            </a:prstGeom>
          </p:spPr>
        </p:pic>
        <p:pic>
          <p:nvPicPr>
            <p:cNvPr id="48" name="Graphic 47" descr="Introductiepagina silhouet">
              <a:extLst>
                <a:ext uri="{FF2B5EF4-FFF2-40B4-BE49-F238E27FC236}">
                  <a16:creationId xmlns:a16="http://schemas.microsoft.com/office/drawing/2014/main" id="{E3D0F08A-0D63-8396-C074-C9D2F066D40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2232" y="1810265"/>
              <a:ext cx="454195" cy="454195"/>
            </a:xfrm>
            <a:prstGeom prst="rect">
              <a:avLst/>
            </a:prstGeom>
          </p:spPr>
        </p:pic>
        <p:pic>
          <p:nvPicPr>
            <p:cNvPr id="49" name="Graphic 48" descr="Introductiepagina silhouet">
              <a:extLst>
                <a:ext uri="{FF2B5EF4-FFF2-40B4-BE49-F238E27FC236}">
                  <a16:creationId xmlns:a16="http://schemas.microsoft.com/office/drawing/2014/main" id="{67387742-20BB-C424-32BD-89D9A07058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42555" y="1013799"/>
              <a:ext cx="454195" cy="454195"/>
            </a:xfrm>
            <a:prstGeom prst="rect">
              <a:avLst/>
            </a:prstGeom>
          </p:spPr>
        </p:pic>
        <p:pic>
          <p:nvPicPr>
            <p:cNvPr id="50" name="Graphic 49" descr="Huis silhouet">
              <a:extLst>
                <a:ext uri="{FF2B5EF4-FFF2-40B4-BE49-F238E27FC236}">
                  <a16:creationId xmlns:a16="http://schemas.microsoft.com/office/drawing/2014/main" id="{9EF2C5FA-E868-E004-1432-31771FE3E20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63566" y="4429931"/>
              <a:ext cx="454196" cy="454196"/>
            </a:xfrm>
            <a:prstGeom prst="rect">
              <a:avLst/>
            </a:prstGeom>
          </p:spPr>
        </p:pic>
      </p:grpSp>
      <p:cxnSp>
        <p:nvCxnSpPr>
          <p:cNvPr id="5" name="Rechte verbindingslijn 4">
            <a:extLst>
              <a:ext uri="{FF2B5EF4-FFF2-40B4-BE49-F238E27FC236}">
                <a16:creationId xmlns:a16="http://schemas.microsoft.com/office/drawing/2014/main" id="{101F4FA6-CBC9-48EC-C2E5-54C4CACFED9D}"/>
              </a:ext>
            </a:extLst>
          </p:cNvPr>
          <p:cNvCxnSpPr>
            <a:cxnSpLocks/>
          </p:cNvCxnSpPr>
          <p:nvPr/>
        </p:nvCxnSpPr>
        <p:spPr>
          <a:xfrm flipH="1">
            <a:off x="1009815" y="3059425"/>
            <a:ext cx="3453414"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jdelijke aanduiding voor inhoud 2">
            <a:extLst>
              <a:ext uri="{FF2B5EF4-FFF2-40B4-BE49-F238E27FC236}">
                <a16:creationId xmlns:a16="http://schemas.microsoft.com/office/drawing/2014/main" id="{047A200F-1174-C6C4-88CC-E9D8917B075D}"/>
              </a:ext>
            </a:extLst>
          </p:cNvPr>
          <p:cNvSpPr>
            <a:spLocks noGrp="1"/>
          </p:cNvSpPr>
          <p:nvPr>
            <p:ph idx="1"/>
          </p:nvPr>
        </p:nvSpPr>
        <p:spPr>
          <a:xfrm>
            <a:off x="1625855" y="2039471"/>
            <a:ext cx="2354501" cy="650479"/>
          </a:xfrm>
        </p:spPr>
        <p:txBody>
          <a:bodyPr>
            <a:noAutofit/>
          </a:bodyPr>
          <a:lstStyle/>
          <a:p>
            <a:pPr marL="0" indent="0" algn="ctr">
              <a:buNone/>
            </a:pPr>
            <a:r>
              <a:rPr lang="nl-NL" sz="2800" b="1">
                <a:solidFill>
                  <a:srgbClr val="3EB7F2"/>
                </a:solidFill>
              </a:rPr>
              <a:t>Analyseren</a:t>
            </a:r>
            <a:endParaRPr lang="nl-NL" sz="1800" b="1">
              <a:solidFill>
                <a:srgbClr val="3EB7F2"/>
              </a:solidFill>
            </a:endParaRPr>
          </a:p>
        </p:txBody>
      </p:sp>
      <p:sp>
        <p:nvSpPr>
          <p:cNvPr id="7" name="Tijdelijke aanduiding voor inhoud 2">
            <a:extLst>
              <a:ext uri="{FF2B5EF4-FFF2-40B4-BE49-F238E27FC236}">
                <a16:creationId xmlns:a16="http://schemas.microsoft.com/office/drawing/2014/main" id="{F3B51061-4E66-B42F-EB64-9BF9AA56FD51}"/>
              </a:ext>
            </a:extLst>
          </p:cNvPr>
          <p:cNvSpPr txBox="1">
            <a:spLocks/>
          </p:cNvSpPr>
          <p:nvPr/>
        </p:nvSpPr>
        <p:spPr>
          <a:xfrm>
            <a:off x="1538155" y="4412663"/>
            <a:ext cx="2487667" cy="6504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800" b="1" dirty="0">
                <a:solidFill>
                  <a:srgbClr val="3EB7F2"/>
                </a:solidFill>
              </a:rPr>
              <a:t>Onderzoeken</a:t>
            </a:r>
            <a:endParaRPr lang="nl-NL" sz="1800" b="1" dirty="0">
              <a:solidFill>
                <a:srgbClr val="3EB7F2"/>
              </a:solidFill>
            </a:endParaRPr>
          </a:p>
        </p:txBody>
      </p:sp>
      <p:grpSp>
        <p:nvGrpSpPr>
          <p:cNvPr id="59" name="Groep 58">
            <a:extLst>
              <a:ext uri="{FF2B5EF4-FFF2-40B4-BE49-F238E27FC236}">
                <a16:creationId xmlns:a16="http://schemas.microsoft.com/office/drawing/2014/main" id="{434FDE7C-29D6-20D9-1B7E-61569754F329}"/>
              </a:ext>
            </a:extLst>
          </p:cNvPr>
          <p:cNvGrpSpPr/>
          <p:nvPr/>
        </p:nvGrpSpPr>
        <p:grpSpPr>
          <a:xfrm>
            <a:off x="10457733" y="842379"/>
            <a:ext cx="1291390" cy="5400423"/>
            <a:chOff x="10520514" y="742925"/>
            <a:chExt cx="1291390" cy="5400423"/>
          </a:xfrm>
        </p:grpSpPr>
        <p:cxnSp>
          <p:nvCxnSpPr>
            <p:cNvPr id="19" name="Rechte verbindingslijn met pijl 18">
              <a:extLst>
                <a:ext uri="{FF2B5EF4-FFF2-40B4-BE49-F238E27FC236}">
                  <a16:creationId xmlns:a16="http://schemas.microsoft.com/office/drawing/2014/main" id="{95DE7A1D-5744-541E-2AF3-EF33E85C0F69}"/>
                </a:ext>
              </a:extLst>
            </p:cNvPr>
            <p:cNvCxnSpPr>
              <a:cxnSpLocks/>
            </p:cNvCxnSpPr>
            <p:nvPr/>
          </p:nvCxnSpPr>
          <p:spPr>
            <a:xfrm flipH="1">
              <a:off x="11140291" y="5220564"/>
              <a:ext cx="15857" cy="922784"/>
            </a:xfrm>
            <a:prstGeom prst="straightConnector1">
              <a:avLst/>
            </a:prstGeom>
            <a:ln w="57150">
              <a:solidFill>
                <a:srgbClr val="28CC8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Zeef rvs">
              <a:extLst>
                <a:ext uri="{FF2B5EF4-FFF2-40B4-BE49-F238E27FC236}">
                  <a16:creationId xmlns:a16="http://schemas.microsoft.com/office/drawing/2014/main" id="{C9E88644-FA15-0A1F-A727-464DD268A05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4544798"/>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Rechte verbindingslijn 53">
              <a:extLst>
                <a:ext uri="{FF2B5EF4-FFF2-40B4-BE49-F238E27FC236}">
                  <a16:creationId xmlns:a16="http://schemas.microsoft.com/office/drawing/2014/main" id="{FB396AC9-2022-AA7C-353E-8653366E6C25}"/>
                </a:ext>
              </a:extLst>
            </p:cNvPr>
            <p:cNvCxnSpPr/>
            <p:nvPr/>
          </p:nvCxnSpPr>
          <p:spPr>
            <a:xfrm flipV="1">
              <a:off x="11148219" y="4358204"/>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1" name="Picture 2" descr="Zeef rvs">
              <a:extLst>
                <a:ext uri="{FF2B5EF4-FFF2-40B4-BE49-F238E27FC236}">
                  <a16:creationId xmlns:a16="http://schemas.microsoft.com/office/drawing/2014/main" id="{02888CC9-6C5C-762B-ABC6-AF7A41C7E1E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8526" y="367152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54">
              <a:extLst>
                <a:ext uri="{FF2B5EF4-FFF2-40B4-BE49-F238E27FC236}">
                  <a16:creationId xmlns:a16="http://schemas.microsoft.com/office/drawing/2014/main" id="{90941EDE-20A9-624D-DA51-1AA1F37D2DCD}"/>
                </a:ext>
              </a:extLst>
            </p:cNvPr>
            <p:cNvCxnSpPr/>
            <p:nvPr/>
          </p:nvCxnSpPr>
          <p:spPr>
            <a:xfrm flipV="1">
              <a:off x="11148219" y="3484926"/>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0" name="Picture 2" descr="Zeef rvs">
              <a:extLst>
                <a:ext uri="{FF2B5EF4-FFF2-40B4-BE49-F238E27FC236}">
                  <a16:creationId xmlns:a16="http://schemas.microsoft.com/office/drawing/2014/main" id="{EE07189C-CEA6-C9BD-8BE3-97BB20E7471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2696505"/>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Rechte verbindingslijn 55">
              <a:extLst>
                <a:ext uri="{FF2B5EF4-FFF2-40B4-BE49-F238E27FC236}">
                  <a16:creationId xmlns:a16="http://schemas.microsoft.com/office/drawing/2014/main" id="{2A805E29-8840-47A0-C669-96A73CE52D49}"/>
                </a:ext>
              </a:extLst>
            </p:cNvPr>
            <p:cNvCxnSpPr/>
            <p:nvPr/>
          </p:nvCxnSpPr>
          <p:spPr>
            <a:xfrm flipV="1">
              <a:off x="11148219" y="2545830"/>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9" name="Picture 2" descr="Zeef rvs">
              <a:extLst>
                <a:ext uri="{FF2B5EF4-FFF2-40B4-BE49-F238E27FC236}">
                  <a16:creationId xmlns:a16="http://schemas.microsoft.com/office/drawing/2014/main" id="{077C1754-1B65-1363-701E-344FBDD05C5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1769697"/>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Rechte verbindingslijn 56">
              <a:extLst>
                <a:ext uri="{FF2B5EF4-FFF2-40B4-BE49-F238E27FC236}">
                  <a16:creationId xmlns:a16="http://schemas.microsoft.com/office/drawing/2014/main" id="{DDB574FD-57E8-8438-F078-BE1E977F609E}"/>
                </a:ext>
              </a:extLst>
            </p:cNvPr>
            <p:cNvCxnSpPr/>
            <p:nvPr/>
          </p:nvCxnSpPr>
          <p:spPr>
            <a:xfrm flipV="1">
              <a:off x="11140291" y="1580312"/>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3074" name="Picture 2" descr="Zeef rvs">
              <a:extLst>
                <a:ext uri="{FF2B5EF4-FFF2-40B4-BE49-F238E27FC236}">
                  <a16:creationId xmlns:a16="http://schemas.microsoft.com/office/drawing/2014/main" id="{73C8AB98-9AB3-FBE4-3A86-EE1B2589712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92005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Rechte verbindingslijn 57">
              <a:extLst>
                <a:ext uri="{FF2B5EF4-FFF2-40B4-BE49-F238E27FC236}">
                  <a16:creationId xmlns:a16="http://schemas.microsoft.com/office/drawing/2014/main" id="{64661608-1390-EE33-51CE-52E0E180526F}"/>
                </a:ext>
              </a:extLst>
            </p:cNvPr>
            <p:cNvCxnSpPr/>
            <p:nvPr/>
          </p:nvCxnSpPr>
          <p:spPr>
            <a:xfrm flipV="1">
              <a:off x="11139637" y="742925"/>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grpSp>
      <p:sp>
        <p:nvSpPr>
          <p:cNvPr id="2" name="Trapezium 1">
            <a:extLst>
              <a:ext uri="{FF2B5EF4-FFF2-40B4-BE49-F238E27FC236}">
                <a16:creationId xmlns:a16="http://schemas.microsoft.com/office/drawing/2014/main" id="{33DB6F94-716C-57EA-A04E-176648F9B90C}"/>
              </a:ext>
            </a:extLst>
          </p:cNvPr>
          <p:cNvSpPr/>
          <p:nvPr/>
        </p:nvSpPr>
        <p:spPr>
          <a:xfrm rot="10800000">
            <a:off x="4965294" y="5326761"/>
            <a:ext cx="2309895" cy="1068794"/>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rapezium 2">
            <a:extLst>
              <a:ext uri="{FF2B5EF4-FFF2-40B4-BE49-F238E27FC236}">
                <a16:creationId xmlns:a16="http://schemas.microsoft.com/office/drawing/2014/main" id="{594EA9F5-89A3-E549-25AB-6B556A0ECD38}"/>
              </a:ext>
            </a:extLst>
          </p:cNvPr>
          <p:cNvSpPr/>
          <p:nvPr/>
        </p:nvSpPr>
        <p:spPr>
          <a:xfrm rot="10800000">
            <a:off x="4653296" y="3391848"/>
            <a:ext cx="3000268" cy="1299222"/>
          </a:xfrm>
          <a:prstGeom prst="trapezoid">
            <a:avLst/>
          </a:prstGeom>
          <a:solidFill>
            <a:srgbClr val="28CC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rapezium 3">
            <a:extLst>
              <a:ext uri="{FF2B5EF4-FFF2-40B4-BE49-F238E27FC236}">
                <a16:creationId xmlns:a16="http://schemas.microsoft.com/office/drawing/2014/main" id="{9B49A383-A84E-8531-9C3A-824082B8925C}"/>
              </a:ext>
            </a:extLst>
          </p:cNvPr>
          <p:cNvSpPr/>
          <p:nvPr/>
        </p:nvSpPr>
        <p:spPr>
          <a:xfrm rot="10800000">
            <a:off x="4339397" y="1318190"/>
            <a:ext cx="3684450" cy="134819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BC51C999-2071-7051-4F6D-7884B9844016}"/>
              </a:ext>
            </a:extLst>
          </p:cNvPr>
          <p:cNvSpPr txBox="1"/>
          <p:nvPr/>
        </p:nvSpPr>
        <p:spPr>
          <a:xfrm>
            <a:off x="4527016" y="15936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
        <p:nvSpPr>
          <p:cNvPr id="13" name="Tekstvak 12">
            <a:extLst>
              <a:ext uri="{FF2B5EF4-FFF2-40B4-BE49-F238E27FC236}">
                <a16:creationId xmlns:a16="http://schemas.microsoft.com/office/drawing/2014/main" id="{55FC2F89-BB40-A6D1-4B71-6F4E53F1F90A}"/>
              </a:ext>
            </a:extLst>
          </p:cNvPr>
          <p:cNvSpPr txBox="1"/>
          <p:nvPr/>
        </p:nvSpPr>
        <p:spPr>
          <a:xfrm>
            <a:off x="4588990" y="3542591"/>
            <a:ext cx="3132166" cy="892552"/>
          </a:xfrm>
          <a:prstGeom prst="rect">
            <a:avLst/>
          </a:prstGeom>
          <a:noFill/>
        </p:spPr>
        <p:txBody>
          <a:bodyPr wrap="square" rtlCol="0">
            <a:spAutoFit/>
          </a:bodyPr>
          <a:lstStyle/>
          <a:p>
            <a:pPr algn="ctr"/>
            <a:r>
              <a:rPr lang="nl-NL" sz="2000" b="1" dirty="0">
                <a:solidFill>
                  <a:schemeClr val="bg1"/>
                </a:solidFill>
              </a:rPr>
              <a:t>Stap 2. </a:t>
            </a:r>
          </a:p>
          <a:p>
            <a:pPr algn="ctr"/>
            <a:r>
              <a:rPr lang="nl-NL" sz="1600" b="1" dirty="0">
                <a:solidFill>
                  <a:schemeClr val="bg1"/>
                </a:solidFill>
              </a:rPr>
              <a:t>Aanvullend onderzoek</a:t>
            </a:r>
            <a:br>
              <a:rPr lang="nl-NL" sz="1600" b="1" dirty="0">
                <a:solidFill>
                  <a:schemeClr val="bg1"/>
                </a:solidFill>
              </a:rPr>
            </a:br>
            <a:r>
              <a:rPr lang="nl-NL" sz="1600" i="1" dirty="0">
                <a:solidFill>
                  <a:schemeClr val="bg1"/>
                </a:solidFill>
              </a:rPr>
              <a:t>(volgens QuickScan richtlijn)</a:t>
            </a:r>
          </a:p>
        </p:txBody>
      </p:sp>
      <p:sp>
        <p:nvSpPr>
          <p:cNvPr id="16" name="Tekstvak 15">
            <a:extLst>
              <a:ext uri="{FF2B5EF4-FFF2-40B4-BE49-F238E27FC236}">
                <a16:creationId xmlns:a16="http://schemas.microsoft.com/office/drawing/2014/main" id="{0765D3B1-C319-B71F-863D-B57AA5C00CE4}"/>
              </a:ext>
            </a:extLst>
          </p:cNvPr>
          <p:cNvSpPr txBox="1"/>
          <p:nvPr/>
        </p:nvSpPr>
        <p:spPr>
          <a:xfrm>
            <a:off x="4527016" y="5491774"/>
            <a:ext cx="3132166" cy="800219"/>
          </a:xfrm>
          <a:prstGeom prst="rect">
            <a:avLst/>
          </a:prstGeom>
          <a:noFill/>
        </p:spPr>
        <p:txBody>
          <a:bodyPr wrap="square" rtlCol="0">
            <a:spAutoFit/>
          </a:bodyPr>
          <a:lstStyle/>
          <a:p>
            <a:pPr algn="ctr"/>
            <a:r>
              <a:rPr lang="nl-NL" b="1" dirty="0">
                <a:solidFill>
                  <a:schemeClr val="bg1"/>
                </a:solidFill>
              </a:rPr>
              <a:t>Stap 3. </a:t>
            </a:r>
          </a:p>
          <a:p>
            <a:pPr algn="ctr"/>
            <a:r>
              <a:rPr lang="nl-NL" sz="1400" b="1" dirty="0">
                <a:solidFill>
                  <a:schemeClr val="bg1"/>
                </a:solidFill>
              </a:rPr>
              <a:t>Funderingsonderzoek</a:t>
            </a:r>
            <a:br>
              <a:rPr lang="nl-NL" sz="1400" b="1" dirty="0">
                <a:solidFill>
                  <a:schemeClr val="bg1"/>
                </a:solidFill>
              </a:rPr>
            </a:br>
            <a:r>
              <a:rPr lang="nl-NL" sz="1400" i="1" dirty="0">
                <a:solidFill>
                  <a:schemeClr val="bg1"/>
                </a:solidFill>
              </a:rPr>
              <a:t>(volgens KCAF richtlijn)</a:t>
            </a:r>
          </a:p>
        </p:txBody>
      </p:sp>
      <p:pic>
        <p:nvPicPr>
          <p:cNvPr id="51" name="Graphic 50">
            <a:extLst>
              <a:ext uri="{FF2B5EF4-FFF2-40B4-BE49-F238E27FC236}">
                <a16:creationId xmlns:a16="http://schemas.microsoft.com/office/drawing/2014/main" id="{EB4F98F5-9816-FB32-DD9E-CAB4D3BD4347}"/>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503193" y="1613106"/>
            <a:ext cx="410497" cy="464040"/>
          </a:xfrm>
          <a:prstGeom prst="rect">
            <a:avLst/>
          </a:prstGeom>
        </p:spPr>
      </p:pic>
      <p:pic>
        <p:nvPicPr>
          <p:cNvPr id="52" name="Graphic 51">
            <a:extLst>
              <a:ext uri="{FF2B5EF4-FFF2-40B4-BE49-F238E27FC236}">
                <a16:creationId xmlns:a16="http://schemas.microsoft.com/office/drawing/2014/main" id="{2D2E0DED-1D51-1E31-E025-106475FF6066}"/>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9391638" y="1330866"/>
            <a:ext cx="410497" cy="464040"/>
          </a:xfrm>
          <a:prstGeom prst="rect">
            <a:avLst/>
          </a:prstGeom>
        </p:spPr>
      </p:pic>
      <p:pic>
        <p:nvPicPr>
          <p:cNvPr id="53" name="Graphic 52">
            <a:extLst>
              <a:ext uri="{FF2B5EF4-FFF2-40B4-BE49-F238E27FC236}">
                <a16:creationId xmlns:a16="http://schemas.microsoft.com/office/drawing/2014/main" id="{D43D5FAE-F2DD-7C6D-7FEB-C8FCD5B8A746}"/>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170745" y="2536324"/>
            <a:ext cx="410497" cy="464040"/>
          </a:xfrm>
          <a:prstGeom prst="rect">
            <a:avLst/>
          </a:prstGeom>
        </p:spPr>
      </p:pic>
      <p:pic>
        <p:nvPicPr>
          <p:cNvPr id="60" name="Graphic 59">
            <a:extLst>
              <a:ext uri="{FF2B5EF4-FFF2-40B4-BE49-F238E27FC236}">
                <a16:creationId xmlns:a16="http://schemas.microsoft.com/office/drawing/2014/main" id="{051D8137-577E-0347-61EF-EA9DDDA87F5F}"/>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591547" y="3179178"/>
            <a:ext cx="410497" cy="464040"/>
          </a:xfrm>
          <a:prstGeom prst="rect">
            <a:avLst/>
          </a:prstGeom>
        </p:spPr>
      </p:pic>
      <p:pic>
        <p:nvPicPr>
          <p:cNvPr id="61" name="Graphic 60">
            <a:extLst>
              <a:ext uri="{FF2B5EF4-FFF2-40B4-BE49-F238E27FC236}">
                <a16:creationId xmlns:a16="http://schemas.microsoft.com/office/drawing/2014/main" id="{294C6AD2-062C-57F6-0F64-7C3FC98B030F}"/>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9573440" y="4850002"/>
            <a:ext cx="410497" cy="464040"/>
          </a:xfrm>
          <a:prstGeom prst="rect">
            <a:avLst/>
          </a:prstGeom>
        </p:spPr>
      </p:pic>
      <p:pic>
        <p:nvPicPr>
          <p:cNvPr id="62" name="Graphic 61">
            <a:extLst>
              <a:ext uri="{FF2B5EF4-FFF2-40B4-BE49-F238E27FC236}">
                <a16:creationId xmlns:a16="http://schemas.microsoft.com/office/drawing/2014/main" id="{03C6947A-3EAE-98B1-D284-8DEB9332EA46}"/>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673935" y="4915890"/>
            <a:ext cx="410497" cy="464040"/>
          </a:xfrm>
          <a:prstGeom prst="rect">
            <a:avLst/>
          </a:prstGeom>
        </p:spPr>
      </p:pic>
      <p:pic>
        <p:nvPicPr>
          <p:cNvPr id="63" name="Graphic 62">
            <a:extLst>
              <a:ext uri="{FF2B5EF4-FFF2-40B4-BE49-F238E27FC236}">
                <a16:creationId xmlns:a16="http://schemas.microsoft.com/office/drawing/2014/main" id="{DA8CF16B-7528-0B04-684B-95AF7EBB9354}"/>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454201" y="3652480"/>
            <a:ext cx="410497" cy="464040"/>
          </a:xfrm>
          <a:prstGeom prst="rect">
            <a:avLst/>
          </a:prstGeom>
        </p:spPr>
      </p:pic>
      <p:pic>
        <p:nvPicPr>
          <p:cNvPr id="3072" name="Graphic 3071">
            <a:extLst>
              <a:ext uri="{FF2B5EF4-FFF2-40B4-BE49-F238E27FC236}">
                <a16:creationId xmlns:a16="http://schemas.microsoft.com/office/drawing/2014/main" id="{A21392A1-8FAC-199F-8F5B-7566682C77FF}"/>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8496368" y="2250193"/>
            <a:ext cx="410497" cy="464040"/>
          </a:xfrm>
          <a:prstGeom prst="rect">
            <a:avLst/>
          </a:prstGeom>
        </p:spPr>
      </p:pic>
      <p:pic>
        <p:nvPicPr>
          <p:cNvPr id="3073" name="Graphic 3072">
            <a:extLst>
              <a:ext uri="{FF2B5EF4-FFF2-40B4-BE49-F238E27FC236}">
                <a16:creationId xmlns:a16="http://schemas.microsoft.com/office/drawing/2014/main" id="{2D895DAF-3A69-AB49-ED17-E725F7FE1CA8}"/>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710361" y="1828085"/>
            <a:ext cx="410497" cy="464040"/>
          </a:xfrm>
          <a:prstGeom prst="rect">
            <a:avLst/>
          </a:prstGeom>
        </p:spPr>
      </p:pic>
    </p:spTree>
    <p:extLst>
      <p:ext uri="{BB962C8B-B14F-4D97-AF65-F5344CB8AC3E}">
        <p14:creationId xmlns:p14="http://schemas.microsoft.com/office/powerpoint/2010/main" val="951583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922E3-E69C-45FA-8BD2-C643744F0DD7}"/>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C102BBA8-1B45-3EF7-29FA-1FE8DEEA8370}"/>
              </a:ext>
            </a:extLst>
          </p:cNvPr>
          <p:cNvSpPr txBox="1">
            <a:spLocks/>
          </p:cNvSpPr>
          <p:nvPr/>
        </p:nvSpPr>
        <p:spPr>
          <a:xfrm>
            <a:off x="85486" y="350563"/>
            <a:ext cx="10972800" cy="454195"/>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dirty="0">
                <a:cs typeface="Calibri Light" panose="020F0302020204030204" pitchFamily="34" charset="0"/>
              </a:rPr>
              <a:t>Inzicht in funderingsrisico’s – </a:t>
            </a:r>
            <a:r>
              <a:rPr lang="sv-SE" sz="3200" b="1" dirty="0">
                <a:solidFill>
                  <a:srgbClr val="3EB7F2"/>
                </a:solidFill>
                <a:cs typeface="Calibri Light" panose="020F0302020204030204" pitchFamily="34" charset="0"/>
              </a:rPr>
              <a:t>Aanvullend onderzoek conform QuickScan-richtlijn</a:t>
            </a:r>
            <a:endParaRPr lang="nl-NL" sz="3200" b="1" dirty="0">
              <a:solidFill>
                <a:srgbClr val="3EB7F2"/>
              </a:solidFill>
              <a:cs typeface="Calibri Light" panose="020F0302020204030204" pitchFamily="34" charset="0"/>
            </a:endParaRPr>
          </a:p>
        </p:txBody>
      </p:sp>
      <p:grpSp>
        <p:nvGrpSpPr>
          <p:cNvPr id="15" name="Groep 14">
            <a:extLst>
              <a:ext uri="{FF2B5EF4-FFF2-40B4-BE49-F238E27FC236}">
                <a16:creationId xmlns:a16="http://schemas.microsoft.com/office/drawing/2014/main" id="{0E3D5093-5C07-AF37-3B6B-CD92514F328A}"/>
              </a:ext>
            </a:extLst>
          </p:cNvPr>
          <p:cNvGrpSpPr/>
          <p:nvPr/>
        </p:nvGrpSpPr>
        <p:grpSpPr>
          <a:xfrm>
            <a:off x="0" y="-14638"/>
            <a:ext cx="12192000" cy="347597"/>
            <a:chOff x="0" y="-14638"/>
            <a:chExt cx="12192000" cy="347597"/>
          </a:xfrm>
        </p:grpSpPr>
        <p:sp>
          <p:nvSpPr>
            <p:cNvPr id="17" name="Rectangle 4">
              <a:extLst>
                <a:ext uri="{FF2B5EF4-FFF2-40B4-BE49-F238E27FC236}">
                  <a16:creationId xmlns:a16="http://schemas.microsoft.com/office/drawing/2014/main" id="{B392381B-4773-FD60-6873-2CDED53AD559}"/>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6289AC06-005E-186E-9390-4AE1AC055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16" name="Tijdelijke aanduiding voor inhoud 2">
            <a:extLst>
              <a:ext uri="{FF2B5EF4-FFF2-40B4-BE49-F238E27FC236}">
                <a16:creationId xmlns:a16="http://schemas.microsoft.com/office/drawing/2014/main" id="{B7CC45FA-B82D-2A15-F804-38EBCA91856D}"/>
              </a:ext>
            </a:extLst>
          </p:cNvPr>
          <p:cNvSpPr>
            <a:spLocks noGrp="1"/>
          </p:cNvSpPr>
          <p:nvPr>
            <p:ph idx="1"/>
          </p:nvPr>
        </p:nvSpPr>
        <p:spPr>
          <a:xfrm>
            <a:off x="938500" y="1140280"/>
            <a:ext cx="6024275" cy="5593895"/>
          </a:xfrm>
        </p:spPr>
        <p:txBody>
          <a:bodyPr>
            <a:noAutofit/>
          </a:bodyPr>
          <a:lstStyle/>
          <a:p>
            <a:pPr marL="0" indent="0">
              <a:buNone/>
            </a:pPr>
            <a:r>
              <a:rPr lang="nl-NL" sz="1800" b="1">
                <a:solidFill>
                  <a:srgbClr val="17A4EA"/>
                </a:solidFill>
              </a:rPr>
              <a:t>QuickScan</a:t>
            </a:r>
          </a:p>
          <a:p>
            <a:pPr marL="0" indent="0">
              <a:buNone/>
            </a:pPr>
            <a:r>
              <a:rPr lang="nl-NL" sz="1800"/>
              <a:t>De QuickScan Funderingsonderzoek biedt een snelle en efficiënte manier om het funderingsrisico van een pand in te schatten wanneer een taxateur of hypotheekverstrekker meer zekerheid wenst. De QuickScan wordt uitgevoerd volgens de nieuwe </a:t>
            </a:r>
            <a:r>
              <a:rPr lang="nl-NL" sz="1800" b="1">
                <a:solidFill>
                  <a:srgbClr val="3EB7F2"/>
                </a:solidFill>
              </a:rPr>
              <a:t>Richtlijn QuickScans</a:t>
            </a:r>
            <a:r>
              <a:rPr lang="nl-NL" sz="1800"/>
              <a:t>.</a:t>
            </a:r>
          </a:p>
          <a:p>
            <a:pPr marL="0" indent="0">
              <a:buNone/>
            </a:pPr>
            <a:endParaRPr lang="nl-NL" sz="1800"/>
          </a:p>
          <a:p>
            <a:pPr marL="0" indent="0">
              <a:buNone/>
            </a:pPr>
            <a:r>
              <a:rPr lang="nl-NL" sz="1800"/>
              <a:t>Het onderzoek onderscheidt panden met een acceptabel laag risico, waarbij verder onderzoek niet nodig is, en panden met een verhoogd risico, waarvoor een </a:t>
            </a:r>
            <a:r>
              <a:rPr lang="nl-NL" sz="1800" b="1">
                <a:solidFill>
                  <a:srgbClr val="3EB7F2"/>
                </a:solidFill>
              </a:rPr>
              <a:t>volledig</a:t>
            </a:r>
            <a:r>
              <a:rPr lang="nl-NL" sz="1800" b="1"/>
              <a:t> </a:t>
            </a:r>
            <a:r>
              <a:rPr lang="nl-NL" sz="1800" b="1">
                <a:solidFill>
                  <a:srgbClr val="3EB7F2"/>
                </a:solidFill>
              </a:rPr>
              <a:t>funderingsonderzoek</a:t>
            </a:r>
            <a:r>
              <a:rPr lang="nl-NL" sz="1800" b="1"/>
              <a:t> </a:t>
            </a:r>
            <a:r>
              <a:rPr lang="nl-NL" sz="1800"/>
              <a:t>noodzakelijk is. </a:t>
            </a:r>
          </a:p>
          <a:p>
            <a:pPr marL="0" indent="0">
              <a:buNone/>
            </a:pPr>
            <a:endParaRPr lang="nl-NL" sz="1800"/>
          </a:p>
          <a:p>
            <a:pPr marL="0" indent="0">
              <a:buNone/>
            </a:pPr>
            <a:r>
              <a:rPr lang="nl-NL" sz="1800"/>
              <a:t>De QuickScan wordt uitgevoerd door erkende bedrijven die gebruikmaken van de </a:t>
            </a:r>
            <a:r>
              <a:rPr lang="nl-NL" sz="1800" b="1" err="1">
                <a:solidFill>
                  <a:srgbClr val="3EB7F2"/>
                </a:solidFill>
              </a:rPr>
              <a:t>FunderMaps</a:t>
            </a:r>
            <a:r>
              <a:rPr lang="nl-NL" sz="1800" b="1">
                <a:solidFill>
                  <a:srgbClr val="3EB7F2"/>
                </a:solidFill>
              </a:rPr>
              <a:t>-database</a:t>
            </a:r>
            <a:r>
              <a:rPr lang="nl-NL" sz="1800"/>
              <a:t> en de </a:t>
            </a:r>
            <a:r>
              <a:rPr lang="nl-NL" sz="1800" b="1">
                <a:solidFill>
                  <a:srgbClr val="3EB7F2"/>
                </a:solidFill>
              </a:rPr>
              <a:t>beoordelingsrichtlijn</a:t>
            </a:r>
            <a:r>
              <a:rPr lang="nl-NL" sz="1800"/>
              <a:t> voor QuickScans, beschikbaar voor bedrijven op de </a:t>
            </a:r>
            <a:r>
              <a:rPr lang="nl-NL" sz="1800" b="1">
                <a:solidFill>
                  <a:srgbClr val="3EB7F2"/>
                </a:solidFill>
              </a:rPr>
              <a:t>erkenningsregeling</a:t>
            </a:r>
            <a:r>
              <a:rPr lang="nl-NL" sz="1800"/>
              <a:t>.</a:t>
            </a:r>
          </a:p>
          <a:p>
            <a:pPr marL="0" indent="0">
              <a:buNone/>
            </a:pPr>
            <a:endParaRPr lang="nl-NL" sz="1800"/>
          </a:p>
          <a:p>
            <a:pPr marL="0" indent="0">
              <a:buNone/>
            </a:pPr>
            <a:r>
              <a:rPr lang="nl-NL" sz="1800"/>
              <a:t>Met behulp van de </a:t>
            </a:r>
            <a:r>
              <a:rPr lang="nl-NL" sz="1800" b="1" err="1"/>
              <a:t>FunderScan</a:t>
            </a:r>
            <a:r>
              <a:rPr lang="nl-NL" sz="1800" b="1"/>
              <a:t>-app</a:t>
            </a:r>
            <a:r>
              <a:rPr lang="nl-NL" sz="1800"/>
              <a:t> kunnen resultaten snel worden verzameld, beoordeeld en gerapporteerd.</a:t>
            </a:r>
          </a:p>
        </p:txBody>
      </p:sp>
      <p:pic>
        <p:nvPicPr>
          <p:cNvPr id="5" name="Afbeelding 4" descr="Afbeelding met tekst, maatstok&#10;&#10;Automatisch gegenereerde beschrijving">
            <a:extLst>
              <a:ext uri="{FF2B5EF4-FFF2-40B4-BE49-F238E27FC236}">
                <a16:creationId xmlns:a16="http://schemas.microsoft.com/office/drawing/2014/main" id="{BC740ADA-AA71-662C-5C59-03EDA7F39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775" y="1303535"/>
            <a:ext cx="5705617" cy="4599839"/>
          </a:xfrm>
          <a:prstGeom prst="rect">
            <a:avLst/>
          </a:prstGeom>
        </p:spPr>
      </p:pic>
      <p:sp>
        <p:nvSpPr>
          <p:cNvPr id="6" name="Titel 1">
            <a:extLst>
              <a:ext uri="{FF2B5EF4-FFF2-40B4-BE49-F238E27FC236}">
                <a16:creationId xmlns:a16="http://schemas.microsoft.com/office/drawing/2014/main" id="{DE99ECE6-DA8F-72F7-2BE4-B0BA67923B61}"/>
              </a:ext>
            </a:extLst>
          </p:cNvPr>
          <p:cNvSpPr txBox="1">
            <a:spLocks/>
          </p:cNvSpPr>
          <p:nvPr/>
        </p:nvSpPr>
        <p:spPr>
          <a:xfrm>
            <a:off x="8565824" y="5676277"/>
            <a:ext cx="2695336"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err="1">
                <a:solidFill>
                  <a:srgbClr val="3EB7F2"/>
                </a:solidFill>
                <a:latin typeface="+mn-lt"/>
                <a:cs typeface="Calibri Light" panose="020F0302020204030204" pitchFamily="34" charset="0"/>
              </a:rPr>
              <a:t>QuickScan</a:t>
            </a:r>
            <a:endParaRPr lang="nl-NL" sz="3200" b="1" err="1">
              <a:solidFill>
                <a:srgbClr val="3EB7F2"/>
              </a:solidFill>
              <a:latin typeface="+mn-lt"/>
              <a:cs typeface="Calibri Light" panose="020F0302020204030204" pitchFamily="34" charset="0"/>
            </a:endParaRPr>
          </a:p>
        </p:txBody>
      </p:sp>
    </p:spTree>
    <p:extLst>
      <p:ext uri="{BB962C8B-B14F-4D97-AF65-F5344CB8AC3E}">
        <p14:creationId xmlns:p14="http://schemas.microsoft.com/office/powerpoint/2010/main" val="2744834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07499-6649-104D-3F2B-16A90D47191A}"/>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5D3078FA-5017-6231-C38E-31E37143DCD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24706" y="3715781"/>
            <a:ext cx="6214158" cy="2984108"/>
          </a:xfrm>
          <a:prstGeom prst="rect">
            <a:avLst/>
          </a:prstGeom>
        </p:spPr>
      </p:pic>
      <p:sp>
        <p:nvSpPr>
          <p:cNvPr id="12" name="Title 1">
            <a:extLst>
              <a:ext uri="{FF2B5EF4-FFF2-40B4-BE49-F238E27FC236}">
                <a16:creationId xmlns:a16="http://schemas.microsoft.com/office/drawing/2014/main" id="{CBE28F5A-744A-02AA-8AC8-F9D7139B9767}"/>
              </a:ext>
            </a:extLst>
          </p:cNvPr>
          <p:cNvSpPr txBox="1">
            <a:spLocks/>
          </p:cNvSpPr>
          <p:nvPr/>
        </p:nvSpPr>
        <p:spPr>
          <a:xfrm>
            <a:off x="3438522" y="1148125"/>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a:latin typeface="+mn-lt"/>
              </a:rPr>
              <a:t>De Thermometer</a:t>
            </a:r>
            <a:endParaRPr lang="en-US" sz="4000" b="1">
              <a:latin typeface="+mn-lt"/>
            </a:endParaRPr>
          </a:p>
        </p:txBody>
      </p:sp>
      <p:pic>
        <p:nvPicPr>
          <p:cNvPr id="4" name="Picture 2" descr="Kennis Centrum Aanpak Funderingsproblematiek Logo">
            <a:extLst>
              <a:ext uri="{FF2B5EF4-FFF2-40B4-BE49-F238E27FC236}">
                <a16:creationId xmlns:a16="http://schemas.microsoft.com/office/drawing/2014/main" id="{7118BF35-2301-B680-1936-C5FCB1010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80" y="264678"/>
            <a:ext cx="3163385" cy="331703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42EE5B91-8ED6-D871-D57C-C030E49CB840}"/>
              </a:ext>
            </a:extLst>
          </p:cNvPr>
          <p:cNvPicPr>
            <a:picLocks noChangeAspect="1"/>
          </p:cNvPicPr>
          <p:nvPr/>
        </p:nvPicPr>
        <p:blipFill>
          <a:blip r:embed="rId5"/>
          <a:stretch>
            <a:fillRect/>
          </a:stretch>
        </p:blipFill>
        <p:spPr>
          <a:xfrm>
            <a:off x="10724078" y="74948"/>
            <a:ext cx="1438476" cy="266737"/>
          </a:xfrm>
          <a:prstGeom prst="rect">
            <a:avLst/>
          </a:prstGeom>
        </p:spPr>
      </p:pic>
    </p:spTree>
    <p:extLst>
      <p:ext uri="{BB962C8B-B14F-4D97-AF65-F5344CB8AC3E}">
        <p14:creationId xmlns:p14="http://schemas.microsoft.com/office/powerpoint/2010/main" val="1148274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r>
              <a:rPr lang="sv-SE" sz="3200" dirty="0">
                <a:cs typeface="Calibri Light" panose="020F0302020204030204" pitchFamily="34" charset="0"/>
              </a:rPr>
              <a:t>Inzicht in funderingsrisico’s – </a:t>
            </a:r>
            <a:r>
              <a:rPr lang="sv-SE" sz="3200" dirty="0">
                <a:solidFill>
                  <a:srgbClr val="3EB7F2"/>
                </a:solidFill>
                <a:cs typeface="Calibri Light" panose="020F0302020204030204" pitchFamily="34" charset="0"/>
              </a:rPr>
              <a:t>QuickScan-richtlijn</a:t>
            </a:r>
            <a:endParaRPr lang="nl-NL" sz="3200" dirty="0">
              <a:solidFill>
                <a:srgbClr val="3EB7F2"/>
              </a:solidFill>
              <a:cs typeface="Calibri Light" panose="020F0302020204030204" pitchFamily="34" charset="0"/>
            </a:endParaRPr>
          </a:p>
        </p:txBody>
      </p:sp>
      <p:sp>
        <p:nvSpPr>
          <p:cNvPr id="16" name="Tijdelijke aanduiding voor inhoud 2">
            <a:extLst>
              <a:ext uri="{FF2B5EF4-FFF2-40B4-BE49-F238E27FC236}">
                <a16:creationId xmlns:a16="http://schemas.microsoft.com/office/drawing/2014/main" id="{FD64CE5E-2E76-1D8C-1507-D967419E68E6}"/>
              </a:ext>
            </a:extLst>
          </p:cNvPr>
          <p:cNvSpPr>
            <a:spLocks noGrp="1"/>
          </p:cNvSpPr>
          <p:nvPr>
            <p:ph idx="1"/>
          </p:nvPr>
        </p:nvSpPr>
        <p:spPr>
          <a:xfrm>
            <a:off x="914400" y="1121831"/>
            <a:ext cx="9425354" cy="4783231"/>
          </a:xfrm>
        </p:spPr>
        <p:txBody>
          <a:bodyPr vert="horz" lIns="91440" tIns="45720" rIns="91440" bIns="45720" rtlCol="0" anchor="t">
            <a:noAutofit/>
          </a:bodyPr>
          <a:lstStyle/>
          <a:p>
            <a:pPr marL="457200" lvl="1" indent="0">
              <a:buNone/>
            </a:pPr>
            <a:r>
              <a:rPr lang="nl-NL" sz="2800" b="1" i="0" dirty="0">
                <a:solidFill>
                  <a:srgbClr val="374151"/>
                </a:solidFill>
                <a:effectLst/>
                <a:latin typeface="Söhne"/>
              </a:rPr>
              <a:t>Wat bevat de </a:t>
            </a:r>
            <a:r>
              <a:rPr lang="nl-NL" b="1" dirty="0">
                <a:solidFill>
                  <a:srgbClr val="374151"/>
                </a:solidFill>
                <a:latin typeface="Söhne"/>
              </a:rPr>
              <a:t>QuickScan</a:t>
            </a:r>
            <a:endParaRPr lang="nl-NL" sz="2800" b="0" i="0" dirty="0">
              <a:solidFill>
                <a:srgbClr val="374151"/>
              </a:solidFill>
              <a:effectLst/>
              <a:latin typeface="Söhne"/>
            </a:endParaRPr>
          </a:p>
          <a:p>
            <a:pPr marL="457200" lvl="1" indent="0">
              <a:buNone/>
            </a:pPr>
            <a:r>
              <a:rPr lang="nl-NL" sz="2000" i="0" dirty="0">
                <a:solidFill>
                  <a:srgbClr val="374151"/>
                </a:solidFill>
                <a:effectLst/>
                <a:latin typeface="Söhne"/>
              </a:rPr>
              <a:t>De </a:t>
            </a:r>
            <a:r>
              <a:rPr lang="nl-NL" sz="2000" dirty="0">
                <a:solidFill>
                  <a:srgbClr val="374151"/>
                </a:solidFill>
                <a:latin typeface="Söhne"/>
              </a:rPr>
              <a:t>QuickScan</a:t>
            </a:r>
            <a:r>
              <a:rPr lang="nl-NL" sz="2000" i="0" dirty="0">
                <a:solidFill>
                  <a:srgbClr val="374151"/>
                </a:solidFill>
                <a:effectLst/>
                <a:latin typeface="Söhne"/>
              </a:rPr>
              <a:t> bestaat uit 3 meetonderdelen op locatie:</a:t>
            </a:r>
          </a:p>
          <a:p>
            <a:pPr marL="457200" lvl="1" indent="0">
              <a:buNone/>
            </a:pPr>
            <a:endParaRPr lang="nl-NL" sz="2000" b="1" dirty="0">
              <a:solidFill>
                <a:srgbClr val="3EB7F2"/>
              </a:solidFill>
              <a:latin typeface="Söhne"/>
            </a:endParaRPr>
          </a:p>
          <a:p>
            <a:pPr lvl="1">
              <a:buClr>
                <a:srgbClr val="17A4EA"/>
              </a:buClr>
              <a:buFont typeface="Wingdings" panose="05000000000000000000" pitchFamily="2" charset="2"/>
              <a:buChar char="§"/>
            </a:pPr>
            <a:r>
              <a:rPr lang="nl-NL" sz="2000" b="1" i="0" dirty="0">
                <a:solidFill>
                  <a:srgbClr val="3EB7F2"/>
                </a:solidFill>
                <a:effectLst/>
                <a:latin typeface="Söhne"/>
              </a:rPr>
              <a:t>Visuele inspectie (scheuren)</a:t>
            </a:r>
          </a:p>
          <a:p>
            <a:pPr lvl="2">
              <a:buClr>
                <a:srgbClr val="17A4EA"/>
              </a:buClr>
              <a:buFont typeface="Wingdings" panose="05000000000000000000" pitchFamily="2" charset="2"/>
              <a:buChar char="§"/>
            </a:pPr>
            <a:r>
              <a:rPr lang="nl-NL" sz="1600" i="0" dirty="0">
                <a:solidFill>
                  <a:srgbClr val="374151"/>
                </a:solidFill>
                <a:effectLst/>
                <a:latin typeface="Söhne"/>
              </a:rPr>
              <a:t>Schouwen van de buitenmuren / vertrekken.</a:t>
            </a:r>
          </a:p>
          <a:p>
            <a:pPr lvl="2">
              <a:buClr>
                <a:srgbClr val="17A4EA"/>
              </a:buClr>
              <a:buFont typeface="Wingdings" panose="05000000000000000000" pitchFamily="2" charset="2"/>
              <a:buChar char="§"/>
            </a:pPr>
            <a:r>
              <a:rPr lang="nl-NL" sz="1600" i="0" dirty="0">
                <a:solidFill>
                  <a:srgbClr val="374151"/>
                </a:solidFill>
                <a:effectLst/>
                <a:latin typeface="Söhne"/>
              </a:rPr>
              <a:t>Inventariseren van signalen die relatie hebben met vervorming en daarmee met het functioneren van de fundering</a:t>
            </a:r>
          </a:p>
          <a:p>
            <a:pPr lvl="1">
              <a:buClr>
                <a:srgbClr val="17A4EA"/>
              </a:buClr>
              <a:buFont typeface="Wingdings" panose="05000000000000000000" pitchFamily="2" charset="2"/>
              <a:buChar char="§"/>
            </a:pPr>
            <a:r>
              <a:rPr lang="nl-NL" sz="2000" b="1" dirty="0">
                <a:solidFill>
                  <a:srgbClr val="3EB7F2"/>
                </a:solidFill>
                <a:latin typeface="Söhne"/>
              </a:rPr>
              <a:t>Loodmeting</a:t>
            </a:r>
          </a:p>
          <a:p>
            <a:pPr lvl="1">
              <a:buClr>
                <a:srgbClr val="17A4EA"/>
              </a:buClr>
              <a:buFont typeface="Wingdings" panose="05000000000000000000" pitchFamily="2" charset="2"/>
              <a:buChar char="§"/>
            </a:pPr>
            <a:r>
              <a:rPr lang="nl-NL" sz="2000" b="1" i="0" dirty="0">
                <a:solidFill>
                  <a:srgbClr val="3EB7F2"/>
                </a:solidFill>
                <a:effectLst/>
                <a:latin typeface="Söhne"/>
              </a:rPr>
              <a:t>Lintvoegmeting</a:t>
            </a:r>
          </a:p>
          <a:p>
            <a:pPr lvl="1">
              <a:buClr>
                <a:srgbClr val="17A4EA"/>
              </a:buClr>
              <a:buFont typeface="Wingdings" panose="05000000000000000000" pitchFamily="2" charset="2"/>
              <a:buChar char="§"/>
            </a:pPr>
            <a:endParaRPr lang="nl-NL" sz="2000" b="1" dirty="0">
              <a:solidFill>
                <a:srgbClr val="374151"/>
              </a:solidFill>
              <a:latin typeface="Söhne"/>
            </a:endParaRPr>
          </a:p>
          <a:p>
            <a:pPr lvl="1">
              <a:buClr>
                <a:srgbClr val="17A4EA"/>
              </a:buClr>
              <a:buFont typeface="Wingdings" panose="05000000000000000000" pitchFamily="2" charset="2"/>
              <a:buChar char="§"/>
            </a:pPr>
            <a:r>
              <a:rPr lang="nl-NL" sz="2000" b="1" dirty="0">
                <a:solidFill>
                  <a:srgbClr val="374151"/>
                </a:solidFill>
                <a:latin typeface="Söhne"/>
              </a:rPr>
              <a:t>(Optioneel, verplicht indien beschikbaar) </a:t>
            </a:r>
            <a:r>
              <a:rPr lang="nl-NL" sz="2000" b="1" dirty="0">
                <a:solidFill>
                  <a:srgbClr val="3EB7F2"/>
                </a:solidFill>
                <a:latin typeface="Söhne"/>
              </a:rPr>
              <a:t>Pandzakking</a:t>
            </a:r>
          </a:p>
          <a:p>
            <a:pPr lvl="1">
              <a:buClr>
                <a:srgbClr val="17A4EA"/>
              </a:buClr>
              <a:buFont typeface="Wingdings" panose="05000000000000000000" pitchFamily="2" charset="2"/>
              <a:buChar char="§"/>
            </a:pPr>
            <a:r>
              <a:rPr lang="nl-NL" sz="2000" b="1" dirty="0">
                <a:solidFill>
                  <a:srgbClr val="374151"/>
                </a:solidFill>
                <a:latin typeface="Söhne"/>
              </a:rPr>
              <a:t>(Optioneel, verplicht indien beschikbaar) </a:t>
            </a:r>
            <a:r>
              <a:rPr lang="nl-NL" sz="2000" b="1" dirty="0">
                <a:solidFill>
                  <a:srgbClr val="3EB7F2"/>
                </a:solidFill>
                <a:latin typeface="Söhne"/>
              </a:rPr>
              <a:t>Archiefdata</a:t>
            </a:r>
          </a:p>
          <a:p>
            <a:pPr marL="457200" lvl="1" indent="0">
              <a:buNone/>
            </a:pPr>
            <a:r>
              <a:rPr lang="nl-NL" sz="2000" i="0" dirty="0">
                <a:solidFill>
                  <a:srgbClr val="374151"/>
                </a:solidFill>
                <a:effectLst/>
                <a:latin typeface="Söhne"/>
              </a:rPr>
              <a:t>De meetresultaten worden conform de KCAF-richtlijn beoordeeld en verwerkt op kaartmateriaal.</a:t>
            </a:r>
          </a:p>
          <a:p>
            <a:pPr marL="457200" lvl="1" indent="0">
              <a:buNone/>
            </a:pPr>
            <a:endParaRPr lang="nl-NL" sz="2000" i="0" dirty="0">
              <a:solidFill>
                <a:srgbClr val="374151"/>
              </a:solidFill>
              <a:effectLst/>
              <a:latin typeface="Söhne"/>
            </a:endParaRPr>
          </a:p>
        </p:txBody>
      </p:sp>
      <p:pic>
        <p:nvPicPr>
          <p:cNvPr id="11" name="Afbeelding 10">
            <a:extLst>
              <a:ext uri="{FF2B5EF4-FFF2-40B4-BE49-F238E27FC236}">
                <a16:creationId xmlns:a16="http://schemas.microsoft.com/office/drawing/2014/main" id="{CB6A1E60-4E8E-AC1D-23F2-4CBB3A9A803F}"/>
              </a:ext>
            </a:extLst>
          </p:cNvPr>
          <p:cNvPicPr>
            <a:picLocks noChangeAspect="1"/>
          </p:cNvPicPr>
          <p:nvPr/>
        </p:nvPicPr>
        <p:blipFill>
          <a:blip r:embed="rId3"/>
          <a:stretch>
            <a:fillRect/>
          </a:stretch>
        </p:blipFill>
        <p:spPr>
          <a:xfrm>
            <a:off x="4914900" y="3277147"/>
            <a:ext cx="5278372" cy="1247318"/>
          </a:xfrm>
          <a:prstGeom prst="rect">
            <a:avLst/>
          </a:prstGeom>
          <a:ln>
            <a:noFill/>
          </a:ln>
        </p:spPr>
      </p:pic>
      <p:sp>
        <p:nvSpPr>
          <p:cNvPr id="15" name="Pijl: rechts 14">
            <a:extLst>
              <a:ext uri="{FF2B5EF4-FFF2-40B4-BE49-F238E27FC236}">
                <a16:creationId xmlns:a16="http://schemas.microsoft.com/office/drawing/2014/main" id="{FBE57832-7262-7AC5-9A34-2DAD1775E864}"/>
              </a:ext>
            </a:extLst>
          </p:cNvPr>
          <p:cNvSpPr/>
          <p:nvPr/>
        </p:nvSpPr>
        <p:spPr>
          <a:xfrm>
            <a:off x="3685391" y="3714750"/>
            <a:ext cx="838200" cy="295275"/>
          </a:xfrm>
          <a:prstGeom prst="rightArrow">
            <a:avLst/>
          </a:prstGeom>
          <a:solidFill>
            <a:srgbClr val="28CC8B"/>
          </a:solidFill>
          <a:ln>
            <a:solidFill>
              <a:srgbClr val="17A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269498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6A134-4559-6155-B28E-D0443C0925AB}"/>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6A637CC6-AD7D-64E3-D99C-9EC4B0C33A7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24706" y="3715781"/>
            <a:ext cx="6214158" cy="2984108"/>
          </a:xfrm>
          <a:prstGeom prst="rect">
            <a:avLst/>
          </a:prstGeom>
        </p:spPr>
      </p:pic>
      <p:sp>
        <p:nvSpPr>
          <p:cNvPr id="12" name="Title 1">
            <a:extLst>
              <a:ext uri="{FF2B5EF4-FFF2-40B4-BE49-F238E27FC236}">
                <a16:creationId xmlns:a16="http://schemas.microsoft.com/office/drawing/2014/main" id="{B1CEBCE0-EA87-6638-CC55-61D191664094}"/>
              </a:ext>
            </a:extLst>
          </p:cNvPr>
          <p:cNvSpPr txBox="1">
            <a:spLocks/>
          </p:cNvSpPr>
          <p:nvPr/>
        </p:nvSpPr>
        <p:spPr>
          <a:xfrm>
            <a:off x="3438522" y="1148125"/>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dirty="0" err="1"/>
              <a:t>UseCase</a:t>
            </a:r>
            <a:r>
              <a:rPr lang="nl-NL" sz="4000" b="1" dirty="0"/>
              <a:t> Aanvullend onderzoek conform QuickScan-richtlijn</a:t>
            </a:r>
          </a:p>
        </p:txBody>
      </p:sp>
      <p:pic>
        <p:nvPicPr>
          <p:cNvPr id="4" name="Picture 2" descr="Kennis Centrum Aanpak Funderingsproblematiek Logo">
            <a:extLst>
              <a:ext uri="{FF2B5EF4-FFF2-40B4-BE49-F238E27FC236}">
                <a16:creationId xmlns:a16="http://schemas.microsoft.com/office/drawing/2014/main" id="{B880E26A-66F0-A50A-1830-18E74B7B9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80" y="264678"/>
            <a:ext cx="3163385" cy="331703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72816E59-72AD-D198-262D-9166A89AF682}"/>
              </a:ext>
            </a:extLst>
          </p:cNvPr>
          <p:cNvPicPr>
            <a:picLocks noChangeAspect="1"/>
          </p:cNvPicPr>
          <p:nvPr/>
        </p:nvPicPr>
        <p:blipFill>
          <a:blip r:embed="rId5"/>
          <a:stretch>
            <a:fillRect/>
          </a:stretch>
        </p:blipFill>
        <p:spPr>
          <a:xfrm>
            <a:off x="10724078" y="74948"/>
            <a:ext cx="1438476" cy="266737"/>
          </a:xfrm>
          <a:prstGeom prst="rect">
            <a:avLst/>
          </a:prstGeom>
        </p:spPr>
      </p:pic>
      <p:pic>
        <p:nvPicPr>
          <p:cNvPr id="7" name="Graphic 6" descr="Koppeling met effen opvulling">
            <a:hlinkClick r:id="rId6"/>
            <a:extLst>
              <a:ext uri="{FF2B5EF4-FFF2-40B4-BE49-F238E27FC236}">
                <a16:creationId xmlns:a16="http://schemas.microsoft.com/office/drawing/2014/main" id="{E90BCD4C-BAF3-7E91-0064-F8AE4982091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41183" y="6353950"/>
            <a:ext cx="387106" cy="387106"/>
          </a:xfrm>
          <a:prstGeom prst="rect">
            <a:avLst/>
          </a:prstGeom>
        </p:spPr>
      </p:pic>
    </p:spTree>
    <p:extLst>
      <p:ext uri="{BB962C8B-B14F-4D97-AF65-F5344CB8AC3E}">
        <p14:creationId xmlns:p14="http://schemas.microsoft.com/office/powerpoint/2010/main" val="1260354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De </a:t>
            </a:r>
            <a:r>
              <a:rPr lang="nl-NL" sz="3200" b="1">
                <a:solidFill>
                  <a:srgbClr val="17A4EA"/>
                </a:solidFill>
                <a:latin typeface="+mn-lt"/>
                <a:cs typeface="Calibri Light" panose="020F0302020204030204" pitchFamily="34" charset="0"/>
              </a:rPr>
              <a:t>QuickScan – Visuele inspectie</a:t>
            </a:r>
          </a:p>
        </p:txBody>
      </p:sp>
      <p:pic>
        <p:nvPicPr>
          <p:cNvPr id="15" name="Afbeelding 14">
            <a:extLst>
              <a:ext uri="{FF2B5EF4-FFF2-40B4-BE49-F238E27FC236}">
                <a16:creationId xmlns:a16="http://schemas.microsoft.com/office/drawing/2014/main" id="{47405411-071A-7B96-5A21-1D395CB16A9A}"/>
              </a:ext>
            </a:extLst>
          </p:cNvPr>
          <p:cNvPicPr>
            <a:picLocks noChangeAspect="1"/>
          </p:cNvPicPr>
          <p:nvPr/>
        </p:nvPicPr>
        <p:blipFill>
          <a:blip r:embed="rId2"/>
          <a:stretch>
            <a:fillRect/>
          </a:stretch>
        </p:blipFill>
        <p:spPr>
          <a:xfrm>
            <a:off x="8336446" y="484867"/>
            <a:ext cx="2386297" cy="2944133"/>
          </a:xfrm>
          <a:prstGeom prst="rect">
            <a:avLst/>
          </a:prstGeom>
        </p:spPr>
      </p:pic>
      <p:pic>
        <p:nvPicPr>
          <p:cNvPr id="18" name="Afbeelding 17">
            <a:extLst>
              <a:ext uri="{FF2B5EF4-FFF2-40B4-BE49-F238E27FC236}">
                <a16:creationId xmlns:a16="http://schemas.microsoft.com/office/drawing/2014/main" id="{A46DBB89-4D5E-B985-79E7-9C97CC19A0B0}"/>
              </a:ext>
            </a:extLst>
          </p:cNvPr>
          <p:cNvPicPr>
            <a:picLocks noChangeAspect="1"/>
          </p:cNvPicPr>
          <p:nvPr/>
        </p:nvPicPr>
        <p:blipFill>
          <a:blip r:embed="rId3"/>
          <a:stretch>
            <a:fillRect/>
          </a:stretch>
        </p:blipFill>
        <p:spPr>
          <a:xfrm>
            <a:off x="8374556" y="3522854"/>
            <a:ext cx="2367878" cy="2944133"/>
          </a:xfrm>
          <a:prstGeom prst="rect">
            <a:avLst/>
          </a:prstGeom>
        </p:spPr>
      </p:pic>
      <p:pic>
        <p:nvPicPr>
          <p:cNvPr id="22" name="Afbeelding 21">
            <a:extLst>
              <a:ext uri="{FF2B5EF4-FFF2-40B4-BE49-F238E27FC236}">
                <a16:creationId xmlns:a16="http://schemas.microsoft.com/office/drawing/2014/main" id="{DAD85887-343D-2100-24D3-86E258020C5D}"/>
              </a:ext>
            </a:extLst>
          </p:cNvPr>
          <p:cNvPicPr>
            <a:picLocks noChangeAspect="1"/>
          </p:cNvPicPr>
          <p:nvPr/>
        </p:nvPicPr>
        <p:blipFill>
          <a:blip r:embed="rId4"/>
          <a:stretch>
            <a:fillRect/>
          </a:stretch>
        </p:blipFill>
        <p:spPr>
          <a:xfrm>
            <a:off x="594512" y="1007884"/>
            <a:ext cx="7050592" cy="3790800"/>
          </a:xfrm>
          <a:prstGeom prst="rect">
            <a:avLst/>
          </a:prstGeom>
        </p:spPr>
      </p:pic>
      <p:pic>
        <p:nvPicPr>
          <p:cNvPr id="11" name="Afbeelding 10">
            <a:extLst>
              <a:ext uri="{FF2B5EF4-FFF2-40B4-BE49-F238E27FC236}">
                <a16:creationId xmlns:a16="http://schemas.microsoft.com/office/drawing/2014/main" id="{2B0AED07-3B12-CB28-7EFB-10DE06B93CA7}"/>
              </a:ext>
            </a:extLst>
          </p:cNvPr>
          <p:cNvPicPr>
            <a:picLocks noChangeAspect="1"/>
          </p:cNvPicPr>
          <p:nvPr/>
        </p:nvPicPr>
        <p:blipFill>
          <a:blip r:embed="rId5"/>
          <a:stretch>
            <a:fillRect/>
          </a:stretch>
        </p:blipFill>
        <p:spPr>
          <a:xfrm>
            <a:off x="1989230" y="4965611"/>
            <a:ext cx="5036409" cy="1747494"/>
          </a:xfrm>
          <a:prstGeom prst="rect">
            <a:avLst/>
          </a:prstGeom>
        </p:spPr>
      </p:pic>
      <p:pic>
        <p:nvPicPr>
          <p:cNvPr id="2" name="Afbeelding 1" descr="Afbeelding met Graphics, cirkel, Kleurrijkheid, schermopname&#10;&#10;Automatisch gegenereerde beschrijving">
            <a:extLst>
              <a:ext uri="{FF2B5EF4-FFF2-40B4-BE49-F238E27FC236}">
                <a16:creationId xmlns:a16="http://schemas.microsoft.com/office/drawing/2014/main" id="{3B082230-1E68-70AF-0642-30B9C73A48FC}"/>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486" y="6290305"/>
            <a:ext cx="567695" cy="567695"/>
          </a:xfrm>
          <a:prstGeom prst="rect">
            <a:avLst/>
          </a:prstGeom>
        </p:spPr>
      </p:pic>
    </p:spTree>
    <p:extLst>
      <p:ext uri="{BB962C8B-B14F-4D97-AF65-F5344CB8AC3E}">
        <p14:creationId xmlns:p14="http://schemas.microsoft.com/office/powerpoint/2010/main" val="1737025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De </a:t>
            </a:r>
            <a:r>
              <a:rPr lang="nl-NL" sz="3200" b="1">
                <a:solidFill>
                  <a:srgbClr val="17A4EA"/>
                </a:solidFill>
                <a:latin typeface="+mn-lt"/>
                <a:cs typeface="Calibri Light" panose="020F0302020204030204" pitchFamily="34" charset="0"/>
              </a:rPr>
              <a:t>QuickScan - Loodmeting</a:t>
            </a:r>
          </a:p>
        </p:txBody>
      </p:sp>
      <p:pic>
        <p:nvPicPr>
          <p:cNvPr id="18" name="Afbeelding 17">
            <a:extLst>
              <a:ext uri="{FF2B5EF4-FFF2-40B4-BE49-F238E27FC236}">
                <a16:creationId xmlns:a16="http://schemas.microsoft.com/office/drawing/2014/main" id="{B7A1CC1A-DF87-51E8-E562-C852DEAA17F8}"/>
              </a:ext>
            </a:extLst>
          </p:cNvPr>
          <p:cNvPicPr>
            <a:picLocks noChangeAspect="1"/>
          </p:cNvPicPr>
          <p:nvPr/>
        </p:nvPicPr>
        <p:blipFill>
          <a:blip r:embed="rId2"/>
          <a:stretch>
            <a:fillRect/>
          </a:stretch>
        </p:blipFill>
        <p:spPr>
          <a:xfrm>
            <a:off x="482882" y="2173705"/>
            <a:ext cx="7034026" cy="3789250"/>
          </a:xfrm>
          <a:prstGeom prst="rect">
            <a:avLst/>
          </a:prstGeom>
        </p:spPr>
      </p:pic>
      <p:pic>
        <p:nvPicPr>
          <p:cNvPr id="15" name="Afbeelding 14">
            <a:extLst>
              <a:ext uri="{FF2B5EF4-FFF2-40B4-BE49-F238E27FC236}">
                <a16:creationId xmlns:a16="http://schemas.microsoft.com/office/drawing/2014/main" id="{4FC58CFA-00BE-AD2A-C76A-BADB8547F7DA}"/>
              </a:ext>
            </a:extLst>
          </p:cNvPr>
          <p:cNvPicPr>
            <a:picLocks noChangeAspect="1"/>
          </p:cNvPicPr>
          <p:nvPr/>
        </p:nvPicPr>
        <p:blipFill>
          <a:blip r:embed="rId3"/>
          <a:stretch>
            <a:fillRect/>
          </a:stretch>
        </p:blipFill>
        <p:spPr>
          <a:xfrm>
            <a:off x="8468564" y="544341"/>
            <a:ext cx="2942270" cy="2045579"/>
          </a:xfrm>
          <a:prstGeom prst="rect">
            <a:avLst/>
          </a:prstGeom>
        </p:spPr>
      </p:pic>
      <p:pic>
        <p:nvPicPr>
          <p:cNvPr id="2" name="Afbeelding 1" descr="Afbeelding met Graphics, cirkel, Kleurrijkheid, schermopname&#10;&#10;Automatisch gegenereerde beschrijving">
            <a:extLst>
              <a:ext uri="{FF2B5EF4-FFF2-40B4-BE49-F238E27FC236}">
                <a16:creationId xmlns:a16="http://schemas.microsoft.com/office/drawing/2014/main" id="{F6309279-7918-675A-458B-C616EB7B3044}"/>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486" y="6290305"/>
            <a:ext cx="567695" cy="567695"/>
          </a:xfrm>
          <a:prstGeom prst="rect">
            <a:avLst/>
          </a:prstGeom>
        </p:spPr>
      </p:pic>
      <p:pic>
        <p:nvPicPr>
          <p:cNvPr id="7" name="Afbeelding 6">
            <a:extLst>
              <a:ext uri="{FF2B5EF4-FFF2-40B4-BE49-F238E27FC236}">
                <a16:creationId xmlns:a16="http://schemas.microsoft.com/office/drawing/2014/main" id="{4582383E-8191-577B-2AB3-836CF17EE790}"/>
              </a:ext>
            </a:extLst>
          </p:cNvPr>
          <p:cNvPicPr>
            <a:picLocks noChangeAspect="1"/>
          </p:cNvPicPr>
          <p:nvPr/>
        </p:nvPicPr>
        <p:blipFill>
          <a:blip r:embed="rId5"/>
          <a:stretch>
            <a:fillRect/>
          </a:stretch>
        </p:blipFill>
        <p:spPr>
          <a:xfrm>
            <a:off x="7886466" y="3016968"/>
            <a:ext cx="3171820" cy="2989385"/>
          </a:xfrm>
          <a:prstGeom prst="rect">
            <a:avLst/>
          </a:prstGeom>
        </p:spPr>
      </p:pic>
    </p:spTree>
    <p:extLst>
      <p:ext uri="{BB962C8B-B14F-4D97-AF65-F5344CB8AC3E}">
        <p14:creationId xmlns:p14="http://schemas.microsoft.com/office/powerpoint/2010/main" val="836196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De </a:t>
            </a:r>
            <a:r>
              <a:rPr lang="nl-NL" sz="3200" b="1">
                <a:solidFill>
                  <a:srgbClr val="17A4EA"/>
                </a:solidFill>
                <a:latin typeface="+mn-lt"/>
                <a:cs typeface="Calibri Light" panose="020F0302020204030204" pitchFamily="34" charset="0"/>
              </a:rPr>
              <a:t>QuickScan - Lintvoegmeting</a:t>
            </a:r>
          </a:p>
        </p:txBody>
      </p:sp>
      <p:pic>
        <p:nvPicPr>
          <p:cNvPr id="20" name="Afbeelding 19">
            <a:extLst>
              <a:ext uri="{FF2B5EF4-FFF2-40B4-BE49-F238E27FC236}">
                <a16:creationId xmlns:a16="http://schemas.microsoft.com/office/drawing/2014/main" id="{0EE70F2C-11E5-1293-F85C-F1C4EA02AC4C}"/>
              </a:ext>
            </a:extLst>
          </p:cNvPr>
          <p:cNvPicPr>
            <a:picLocks noChangeAspect="1"/>
          </p:cNvPicPr>
          <p:nvPr/>
        </p:nvPicPr>
        <p:blipFill>
          <a:blip r:embed="rId2"/>
          <a:stretch>
            <a:fillRect/>
          </a:stretch>
        </p:blipFill>
        <p:spPr>
          <a:xfrm>
            <a:off x="8320844" y="401847"/>
            <a:ext cx="2696644" cy="2011644"/>
          </a:xfrm>
          <a:prstGeom prst="rect">
            <a:avLst/>
          </a:prstGeom>
        </p:spPr>
      </p:pic>
      <p:pic>
        <p:nvPicPr>
          <p:cNvPr id="16" name="Afbeelding 15">
            <a:extLst>
              <a:ext uri="{FF2B5EF4-FFF2-40B4-BE49-F238E27FC236}">
                <a16:creationId xmlns:a16="http://schemas.microsoft.com/office/drawing/2014/main" id="{FF0A3DCB-40DA-9C64-714A-2592C005E495}"/>
              </a:ext>
            </a:extLst>
          </p:cNvPr>
          <p:cNvPicPr>
            <a:picLocks noChangeAspect="1"/>
          </p:cNvPicPr>
          <p:nvPr/>
        </p:nvPicPr>
        <p:blipFill>
          <a:blip r:embed="rId3"/>
          <a:stretch>
            <a:fillRect/>
          </a:stretch>
        </p:blipFill>
        <p:spPr>
          <a:xfrm>
            <a:off x="494605" y="2183121"/>
            <a:ext cx="7074748" cy="3789250"/>
          </a:xfrm>
          <a:prstGeom prst="rect">
            <a:avLst/>
          </a:prstGeom>
        </p:spPr>
      </p:pic>
      <p:pic>
        <p:nvPicPr>
          <p:cNvPr id="2" name="Afbeelding 1" descr="Afbeelding met Graphics, cirkel, Kleurrijkheid, schermopname&#10;&#10;Automatisch gegenereerde beschrijving">
            <a:extLst>
              <a:ext uri="{FF2B5EF4-FFF2-40B4-BE49-F238E27FC236}">
                <a16:creationId xmlns:a16="http://schemas.microsoft.com/office/drawing/2014/main" id="{9CDC8A9F-F930-F302-0A59-D9167FF779F6}"/>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486" y="6290305"/>
            <a:ext cx="567695" cy="567695"/>
          </a:xfrm>
          <a:prstGeom prst="rect">
            <a:avLst/>
          </a:prstGeom>
        </p:spPr>
      </p:pic>
      <p:pic>
        <p:nvPicPr>
          <p:cNvPr id="4" name="Afbeelding 3">
            <a:extLst>
              <a:ext uri="{FF2B5EF4-FFF2-40B4-BE49-F238E27FC236}">
                <a16:creationId xmlns:a16="http://schemas.microsoft.com/office/drawing/2014/main" id="{64239A57-9244-BF44-A382-85699FEAC683}"/>
              </a:ext>
            </a:extLst>
          </p:cNvPr>
          <p:cNvPicPr>
            <a:picLocks noChangeAspect="1"/>
          </p:cNvPicPr>
          <p:nvPr/>
        </p:nvPicPr>
        <p:blipFill>
          <a:blip r:embed="rId5"/>
          <a:stretch>
            <a:fillRect/>
          </a:stretch>
        </p:blipFill>
        <p:spPr>
          <a:xfrm>
            <a:off x="8092096" y="2803489"/>
            <a:ext cx="3154140" cy="2959239"/>
          </a:xfrm>
          <a:prstGeom prst="rect">
            <a:avLst/>
          </a:prstGeom>
        </p:spPr>
      </p:pic>
    </p:spTree>
    <p:extLst>
      <p:ext uri="{BB962C8B-B14F-4D97-AF65-F5344CB8AC3E}">
        <p14:creationId xmlns:p14="http://schemas.microsoft.com/office/powerpoint/2010/main" val="3494126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531D903A-F14E-12AC-CE45-6FCA8B33FE53}"/>
              </a:ext>
            </a:extLst>
          </p:cNvPr>
          <p:cNvPicPr>
            <a:picLocks noChangeAspect="1"/>
          </p:cNvPicPr>
          <p:nvPr/>
        </p:nvPicPr>
        <p:blipFill>
          <a:blip r:embed="rId4"/>
          <a:stretch>
            <a:fillRect/>
          </a:stretch>
        </p:blipFill>
        <p:spPr>
          <a:xfrm>
            <a:off x="497242" y="2224009"/>
            <a:ext cx="7083386" cy="3814138"/>
          </a:xfrm>
          <a:prstGeom prst="rect">
            <a:avLst/>
          </a:prstGeom>
        </p:spPr>
      </p:pic>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De </a:t>
            </a:r>
            <a:r>
              <a:rPr lang="nl-NL" sz="3200" b="1">
                <a:solidFill>
                  <a:srgbClr val="17A4EA"/>
                </a:solidFill>
                <a:latin typeface="+mn-lt"/>
                <a:cs typeface="Calibri Light" panose="020F0302020204030204" pitchFamily="34" charset="0"/>
              </a:rPr>
              <a:t>QuickScan – Satelliet metingen (optioneel)</a:t>
            </a:r>
          </a:p>
        </p:txBody>
      </p:sp>
      <p:pic>
        <p:nvPicPr>
          <p:cNvPr id="22" name="1403_027_AR_EN">
            <a:hlinkClick r:id="" action="ppaction://media"/>
            <a:extLst>
              <a:ext uri="{FF2B5EF4-FFF2-40B4-BE49-F238E27FC236}">
                <a16:creationId xmlns:a16="http://schemas.microsoft.com/office/drawing/2014/main" id="{6108E890-83B5-8472-9E8C-E102F2D6F6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21586" y="2851554"/>
            <a:ext cx="4104024" cy="2299480"/>
          </a:xfrm>
          <a:prstGeom prst="rect">
            <a:avLst/>
          </a:prstGeom>
        </p:spPr>
      </p:pic>
      <p:pic>
        <p:nvPicPr>
          <p:cNvPr id="2" name="Afbeelding 1" descr="Afbeelding met Graphics, cirkel, Kleurrijkheid, schermopname&#10;&#10;Automatisch gegenereerde beschrijving">
            <a:extLst>
              <a:ext uri="{FF2B5EF4-FFF2-40B4-BE49-F238E27FC236}">
                <a16:creationId xmlns:a16="http://schemas.microsoft.com/office/drawing/2014/main" id="{8535A9DD-3E71-84AB-73DB-EBF41510859C}"/>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486" y="6290305"/>
            <a:ext cx="567695" cy="567695"/>
          </a:xfrm>
          <a:prstGeom prst="rect">
            <a:avLst/>
          </a:prstGeom>
        </p:spPr>
      </p:pic>
      <p:pic>
        <p:nvPicPr>
          <p:cNvPr id="4" name="Afbeelding 3" descr="Afbeelding met metaalwaren, stilstaand, punaise&#10;&#10;Automatisch gegenereerde beschrijving">
            <a:extLst>
              <a:ext uri="{FF2B5EF4-FFF2-40B4-BE49-F238E27FC236}">
                <a16:creationId xmlns:a16="http://schemas.microsoft.com/office/drawing/2014/main" id="{59557D22-0983-EBD8-CBD6-E85EF9A664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3490" y="188205"/>
            <a:ext cx="778909" cy="778909"/>
          </a:xfrm>
          <a:prstGeom prst="rect">
            <a:avLst/>
          </a:prstGeom>
        </p:spPr>
      </p:pic>
    </p:spTree>
    <p:extLst>
      <p:ext uri="{BB962C8B-B14F-4D97-AF65-F5344CB8AC3E}">
        <p14:creationId xmlns:p14="http://schemas.microsoft.com/office/powerpoint/2010/main" val="426899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De </a:t>
            </a:r>
            <a:r>
              <a:rPr lang="nl-NL" sz="3200" b="1">
                <a:solidFill>
                  <a:srgbClr val="17A4EA"/>
                </a:solidFill>
                <a:latin typeface="+mn-lt"/>
                <a:cs typeface="Calibri Light" panose="020F0302020204030204" pitchFamily="34" charset="0"/>
              </a:rPr>
              <a:t>QuickScan - </a:t>
            </a:r>
            <a:r>
              <a:rPr lang="nl-NL" sz="3200" b="1">
                <a:solidFill>
                  <a:srgbClr val="28CC8B"/>
                </a:solidFill>
                <a:latin typeface="+mn-lt"/>
                <a:cs typeface="Calibri Light" panose="020F0302020204030204" pitchFamily="34" charset="0"/>
              </a:rPr>
              <a:t>Beoordeling</a:t>
            </a:r>
          </a:p>
        </p:txBody>
      </p:sp>
      <p:pic>
        <p:nvPicPr>
          <p:cNvPr id="16" name="Afbeelding 15">
            <a:extLst>
              <a:ext uri="{FF2B5EF4-FFF2-40B4-BE49-F238E27FC236}">
                <a16:creationId xmlns:a16="http://schemas.microsoft.com/office/drawing/2014/main" id="{6762B577-3B2D-D9D2-EBFA-3C6D4AFF211E}"/>
              </a:ext>
            </a:extLst>
          </p:cNvPr>
          <p:cNvPicPr>
            <a:picLocks noChangeAspect="1"/>
          </p:cNvPicPr>
          <p:nvPr/>
        </p:nvPicPr>
        <p:blipFill>
          <a:blip r:embed="rId3"/>
          <a:stretch>
            <a:fillRect/>
          </a:stretch>
        </p:blipFill>
        <p:spPr>
          <a:xfrm>
            <a:off x="494605" y="2208234"/>
            <a:ext cx="7086022" cy="3790800"/>
          </a:xfrm>
          <a:prstGeom prst="rect">
            <a:avLst/>
          </a:prstGeom>
        </p:spPr>
      </p:pic>
      <p:sp>
        <p:nvSpPr>
          <p:cNvPr id="19" name="Tijdelijke aanduiding voor inhoud 2">
            <a:extLst>
              <a:ext uri="{FF2B5EF4-FFF2-40B4-BE49-F238E27FC236}">
                <a16:creationId xmlns:a16="http://schemas.microsoft.com/office/drawing/2014/main" id="{A3567529-6DB4-B557-5190-6ADD04D985EA}"/>
              </a:ext>
            </a:extLst>
          </p:cNvPr>
          <p:cNvSpPr>
            <a:spLocks noGrp="1"/>
          </p:cNvSpPr>
          <p:nvPr>
            <p:ph idx="1"/>
          </p:nvPr>
        </p:nvSpPr>
        <p:spPr>
          <a:xfrm>
            <a:off x="7744968" y="2208234"/>
            <a:ext cx="4218072" cy="5301821"/>
          </a:xfrm>
        </p:spPr>
        <p:txBody>
          <a:bodyPr>
            <a:noAutofit/>
          </a:bodyPr>
          <a:lstStyle/>
          <a:p>
            <a:pPr marL="457200" lvl="1" indent="0">
              <a:buNone/>
            </a:pPr>
            <a:r>
              <a:rPr lang="nl-NL" sz="2800" b="1" i="0">
                <a:solidFill>
                  <a:srgbClr val="374151"/>
                </a:solidFill>
                <a:effectLst/>
                <a:latin typeface="Söhne"/>
              </a:rPr>
              <a:t>De beoordeling</a:t>
            </a:r>
          </a:p>
          <a:p>
            <a:pPr marL="457200" lvl="1" indent="0">
              <a:buNone/>
            </a:pPr>
            <a:r>
              <a:rPr lang="nl-NL" sz="2000" b="1" i="0">
                <a:solidFill>
                  <a:srgbClr val="374151"/>
                </a:solidFill>
                <a:effectLst/>
                <a:latin typeface="Söhne"/>
              </a:rPr>
              <a:t>De meetresultaten worden beoordeeld en er wordt een risico op pandniveau aangeduid.</a:t>
            </a:r>
          </a:p>
          <a:p>
            <a:pPr marL="457200" lvl="1" indent="0">
              <a:buNone/>
            </a:pPr>
            <a:endParaRPr lang="nl-NL" sz="2000">
              <a:solidFill>
                <a:srgbClr val="374151"/>
              </a:solidFill>
              <a:latin typeface="Söhne"/>
            </a:endParaRPr>
          </a:p>
          <a:p>
            <a:pPr marL="457200" lvl="1" indent="0">
              <a:buNone/>
            </a:pPr>
            <a:r>
              <a:rPr lang="nl-NL" sz="2000" i="0">
                <a:solidFill>
                  <a:srgbClr val="374151"/>
                </a:solidFill>
                <a:effectLst/>
                <a:latin typeface="Söhne"/>
              </a:rPr>
              <a:t>Dit gebeurt op basis van </a:t>
            </a:r>
            <a:r>
              <a:rPr lang="nl-NL" sz="2000" b="1" i="0">
                <a:solidFill>
                  <a:srgbClr val="374151"/>
                </a:solidFill>
                <a:effectLst/>
                <a:latin typeface="Söhne"/>
              </a:rPr>
              <a:t>expert </a:t>
            </a:r>
            <a:r>
              <a:rPr lang="nl-NL" sz="2000" b="1" i="0" err="1">
                <a:solidFill>
                  <a:srgbClr val="374151"/>
                </a:solidFill>
                <a:effectLst/>
                <a:latin typeface="Söhne"/>
              </a:rPr>
              <a:t>judgement</a:t>
            </a:r>
            <a:r>
              <a:rPr lang="nl-NL" sz="2000" b="1" i="0">
                <a:solidFill>
                  <a:srgbClr val="374151"/>
                </a:solidFill>
                <a:effectLst/>
                <a:latin typeface="Söhne"/>
              </a:rPr>
              <a:t> </a:t>
            </a:r>
            <a:r>
              <a:rPr lang="nl-NL" sz="2000" i="0">
                <a:solidFill>
                  <a:srgbClr val="374151"/>
                </a:solidFill>
                <a:effectLst/>
                <a:latin typeface="Söhne"/>
              </a:rPr>
              <a:t>door een adviseur maar wordt ondersteund met een modelresultaat, gebaseerd op de meetresultaten om zorg te dragen voor consistentie.</a:t>
            </a:r>
          </a:p>
        </p:txBody>
      </p:sp>
      <p:pic>
        <p:nvPicPr>
          <p:cNvPr id="2" name="Afbeelding 1" descr="Afbeelding met Graphics, cirkel, Kleurrijkheid, schermopname&#10;&#10;Automatisch gegenereerde beschrijving">
            <a:extLst>
              <a:ext uri="{FF2B5EF4-FFF2-40B4-BE49-F238E27FC236}">
                <a16:creationId xmlns:a16="http://schemas.microsoft.com/office/drawing/2014/main" id="{4BA2E117-0D6C-3E05-4A4E-A498D1BB5DA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486" y="6290305"/>
            <a:ext cx="567695" cy="567695"/>
          </a:xfrm>
          <a:prstGeom prst="rect">
            <a:avLst/>
          </a:prstGeom>
        </p:spPr>
      </p:pic>
    </p:spTree>
    <p:extLst>
      <p:ext uri="{BB962C8B-B14F-4D97-AF65-F5344CB8AC3E}">
        <p14:creationId xmlns:p14="http://schemas.microsoft.com/office/powerpoint/2010/main" val="839732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De </a:t>
            </a:r>
            <a:r>
              <a:rPr lang="nl-NL" sz="3200" b="1">
                <a:solidFill>
                  <a:srgbClr val="17A4EA"/>
                </a:solidFill>
                <a:latin typeface="+mn-lt"/>
                <a:cs typeface="Calibri Light" panose="020F0302020204030204" pitchFamily="34" charset="0"/>
              </a:rPr>
              <a:t>QuickScan – </a:t>
            </a:r>
            <a:r>
              <a:rPr lang="nl-NL" sz="3200" b="1">
                <a:solidFill>
                  <a:srgbClr val="28CC8B"/>
                </a:solidFill>
                <a:latin typeface="+mn-lt"/>
                <a:cs typeface="Calibri Light" panose="020F0302020204030204" pitchFamily="34" charset="0"/>
              </a:rPr>
              <a:t>Beoordelingsmethodiek</a:t>
            </a:r>
          </a:p>
        </p:txBody>
      </p:sp>
      <p:sp>
        <p:nvSpPr>
          <p:cNvPr id="19" name="Tijdelijke aanduiding voor inhoud 2">
            <a:extLst>
              <a:ext uri="{FF2B5EF4-FFF2-40B4-BE49-F238E27FC236}">
                <a16:creationId xmlns:a16="http://schemas.microsoft.com/office/drawing/2014/main" id="{A3567529-6DB4-B557-5190-6ADD04D985EA}"/>
              </a:ext>
            </a:extLst>
          </p:cNvPr>
          <p:cNvSpPr>
            <a:spLocks noGrp="1"/>
          </p:cNvSpPr>
          <p:nvPr>
            <p:ph idx="1"/>
          </p:nvPr>
        </p:nvSpPr>
        <p:spPr>
          <a:xfrm>
            <a:off x="642940" y="937635"/>
            <a:ext cx="5453060" cy="2072694"/>
          </a:xfrm>
        </p:spPr>
        <p:txBody>
          <a:bodyPr vert="horz" lIns="91440" tIns="45720" rIns="91440" bIns="45720" rtlCol="0" anchor="t">
            <a:noAutofit/>
          </a:bodyPr>
          <a:lstStyle/>
          <a:p>
            <a:pPr marL="457200" lvl="1" indent="0">
              <a:buNone/>
            </a:pPr>
            <a:r>
              <a:rPr lang="nl-NL" sz="2000" b="1" i="0">
                <a:solidFill>
                  <a:srgbClr val="374151"/>
                </a:solidFill>
                <a:effectLst/>
                <a:latin typeface="Söhne"/>
              </a:rPr>
              <a:t>Veel mogelijkheden bij verschillende meetresultaten</a:t>
            </a:r>
            <a:r>
              <a:rPr lang="nl-NL" sz="2000" b="1">
                <a:solidFill>
                  <a:srgbClr val="374151"/>
                </a:solidFill>
                <a:latin typeface="Söhne"/>
              </a:rPr>
              <a:t> en locatie afhankelijk (</a:t>
            </a:r>
            <a:r>
              <a:rPr lang="nl-NL" sz="2000" b="1" err="1">
                <a:solidFill>
                  <a:srgbClr val="374151"/>
                </a:solidFill>
                <a:latin typeface="Söhne"/>
              </a:rPr>
              <a:t>omgevings</a:t>
            </a:r>
            <a:r>
              <a:rPr lang="nl-NL" sz="2000" b="1">
                <a:solidFill>
                  <a:srgbClr val="374151"/>
                </a:solidFill>
                <a:latin typeface="Söhne"/>
              </a:rPr>
              <a:t>)omstandigheden.</a:t>
            </a:r>
            <a:endParaRPr lang="nl-NL" sz="2000" b="1" i="0">
              <a:solidFill>
                <a:srgbClr val="374151"/>
              </a:solidFill>
              <a:effectLst/>
              <a:latin typeface="Söhne"/>
            </a:endParaRPr>
          </a:p>
          <a:p>
            <a:pPr marL="457200" lvl="1" indent="0">
              <a:buNone/>
            </a:pPr>
            <a:endParaRPr lang="nl-NL" sz="2000">
              <a:solidFill>
                <a:srgbClr val="374151"/>
              </a:solidFill>
              <a:latin typeface="Söhne"/>
            </a:endParaRPr>
          </a:p>
          <a:p>
            <a:pPr marL="457200" lvl="1" indent="0">
              <a:buNone/>
            </a:pPr>
            <a:r>
              <a:rPr lang="nl-NL" sz="2000">
                <a:solidFill>
                  <a:srgbClr val="374151"/>
                </a:solidFill>
                <a:latin typeface="Söhne"/>
              </a:rPr>
              <a:t>Een model moet iedere </a:t>
            </a:r>
            <a:r>
              <a:rPr lang="nl-NL" sz="2000" err="1">
                <a:solidFill>
                  <a:srgbClr val="374151"/>
                </a:solidFill>
                <a:latin typeface="Söhne"/>
              </a:rPr>
              <a:t>FunderScan</a:t>
            </a:r>
            <a:r>
              <a:rPr lang="nl-NL" sz="2000">
                <a:solidFill>
                  <a:srgbClr val="374151"/>
                </a:solidFill>
                <a:latin typeface="Söhne"/>
              </a:rPr>
              <a:t> een consequente beoordeling geven. </a:t>
            </a:r>
            <a:endParaRPr lang="nl-NL" sz="2000" i="0">
              <a:solidFill>
                <a:srgbClr val="374151"/>
              </a:solidFill>
              <a:effectLst/>
              <a:latin typeface="Söhne"/>
            </a:endParaRPr>
          </a:p>
        </p:txBody>
      </p:sp>
      <p:pic>
        <p:nvPicPr>
          <p:cNvPr id="15" name="Afbeelding 14" descr="Afbeelding met tekst&#10;&#10;Automatisch gegenereerde beschrijving">
            <a:extLst>
              <a:ext uri="{FF2B5EF4-FFF2-40B4-BE49-F238E27FC236}">
                <a16:creationId xmlns:a16="http://schemas.microsoft.com/office/drawing/2014/main" id="{BF9304C3-89A9-D1DA-02F9-2EE36B594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4666" y="669653"/>
            <a:ext cx="4846998" cy="5837784"/>
          </a:xfrm>
          <a:prstGeom prst="rect">
            <a:avLst/>
          </a:prstGeom>
        </p:spPr>
      </p:pic>
      <p:pic>
        <p:nvPicPr>
          <p:cNvPr id="2" name="Afbeelding 1">
            <a:extLst>
              <a:ext uri="{FF2B5EF4-FFF2-40B4-BE49-F238E27FC236}">
                <a16:creationId xmlns:a16="http://schemas.microsoft.com/office/drawing/2014/main" id="{58EBAFF5-B0CF-E16D-77BC-A3EC5CF902DC}"/>
              </a:ext>
            </a:extLst>
          </p:cNvPr>
          <p:cNvPicPr>
            <a:picLocks noChangeAspect="1"/>
          </p:cNvPicPr>
          <p:nvPr/>
        </p:nvPicPr>
        <p:blipFill>
          <a:blip r:embed="rId3"/>
          <a:stretch>
            <a:fillRect/>
          </a:stretch>
        </p:blipFill>
        <p:spPr>
          <a:xfrm>
            <a:off x="1451890" y="3429000"/>
            <a:ext cx="4245445" cy="3080704"/>
          </a:xfrm>
          <a:prstGeom prst="rect">
            <a:avLst/>
          </a:prstGeom>
        </p:spPr>
      </p:pic>
      <p:pic>
        <p:nvPicPr>
          <p:cNvPr id="4" name="Afbeelding 3" descr="Afbeelding met Graphics, cirkel, Kleurrijkheid, schermopname&#10;&#10;Automatisch gegenereerde beschrijving">
            <a:extLst>
              <a:ext uri="{FF2B5EF4-FFF2-40B4-BE49-F238E27FC236}">
                <a16:creationId xmlns:a16="http://schemas.microsoft.com/office/drawing/2014/main" id="{25ADC3A2-F3A8-42CF-25EE-51FE30765DA3}"/>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486" y="6290305"/>
            <a:ext cx="567695" cy="567695"/>
          </a:xfrm>
          <a:prstGeom prst="rect">
            <a:avLst/>
          </a:prstGeom>
        </p:spPr>
      </p:pic>
    </p:spTree>
    <p:extLst>
      <p:ext uri="{BB962C8B-B14F-4D97-AF65-F5344CB8AC3E}">
        <p14:creationId xmlns:p14="http://schemas.microsoft.com/office/powerpoint/2010/main" val="3321076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88A0E-826F-3E0F-0980-7D7048B99A29}"/>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7EB6A23F-99A8-C74C-1D77-AF0B4238B677}"/>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 </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935E30F2-8100-BA8E-D0BA-2E53795A7408}"/>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E50A9383-D301-04CE-13E0-694823C591FD}"/>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6C6E6DB6-E6C2-517A-8BE6-4A18025C9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grpSp>
        <p:nvGrpSpPr>
          <p:cNvPr id="23" name="Groep 22">
            <a:extLst>
              <a:ext uri="{FF2B5EF4-FFF2-40B4-BE49-F238E27FC236}">
                <a16:creationId xmlns:a16="http://schemas.microsoft.com/office/drawing/2014/main" id="{6E25EAA3-CD68-F0C2-E348-F55C4EB29093}"/>
              </a:ext>
            </a:extLst>
          </p:cNvPr>
          <p:cNvGrpSpPr/>
          <p:nvPr/>
        </p:nvGrpSpPr>
        <p:grpSpPr>
          <a:xfrm>
            <a:off x="8205842" y="1320432"/>
            <a:ext cx="2102621" cy="5368530"/>
            <a:chOff x="7613291" y="405126"/>
            <a:chExt cx="2792407" cy="6407946"/>
          </a:xfrm>
        </p:grpSpPr>
        <p:sp>
          <p:nvSpPr>
            <p:cNvPr id="24" name="Gelijkbenige driehoek 23">
              <a:extLst>
                <a:ext uri="{FF2B5EF4-FFF2-40B4-BE49-F238E27FC236}">
                  <a16:creationId xmlns:a16="http://schemas.microsoft.com/office/drawing/2014/main" id="{5B1CCD8F-6D1E-E706-7ECD-EF515BC46295}"/>
                </a:ext>
              </a:extLst>
            </p:cNvPr>
            <p:cNvSpPr/>
            <p:nvPr/>
          </p:nvSpPr>
          <p:spPr>
            <a:xfrm rot="10800000">
              <a:off x="7613291" y="405126"/>
              <a:ext cx="2792407" cy="6407946"/>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5" name="Graphic 24" descr="Introductiepagina silhouet">
              <a:extLst>
                <a:ext uri="{FF2B5EF4-FFF2-40B4-BE49-F238E27FC236}">
                  <a16:creationId xmlns:a16="http://schemas.microsoft.com/office/drawing/2014/main" id="{E064A587-B80D-8E1B-0064-CCE203051BD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85878" y="885410"/>
              <a:ext cx="454195" cy="454195"/>
            </a:xfrm>
            <a:prstGeom prst="rect">
              <a:avLst/>
            </a:prstGeom>
          </p:spPr>
        </p:pic>
        <p:pic>
          <p:nvPicPr>
            <p:cNvPr id="26" name="Graphic 25" descr="Huis silhouet">
              <a:extLst>
                <a:ext uri="{FF2B5EF4-FFF2-40B4-BE49-F238E27FC236}">
                  <a16:creationId xmlns:a16="http://schemas.microsoft.com/office/drawing/2014/main" id="{431E82A9-AC60-B526-098A-52068D0DB95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0763" y="650120"/>
              <a:ext cx="454196" cy="454196"/>
            </a:xfrm>
            <a:prstGeom prst="rect">
              <a:avLst/>
            </a:prstGeom>
          </p:spPr>
        </p:pic>
        <p:pic>
          <p:nvPicPr>
            <p:cNvPr id="27" name="Graphic 26" descr="Introductiepagina silhouet">
              <a:extLst>
                <a:ext uri="{FF2B5EF4-FFF2-40B4-BE49-F238E27FC236}">
                  <a16:creationId xmlns:a16="http://schemas.microsoft.com/office/drawing/2014/main" id="{4CC2BED7-D91F-9740-3A9B-326A1850188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943" y="810637"/>
              <a:ext cx="454195" cy="454195"/>
            </a:xfrm>
            <a:prstGeom prst="rect">
              <a:avLst/>
            </a:prstGeom>
          </p:spPr>
        </p:pic>
        <p:pic>
          <p:nvPicPr>
            <p:cNvPr id="28" name="Graphic 27" descr="Huis silhouet">
              <a:extLst>
                <a:ext uri="{FF2B5EF4-FFF2-40B4-BE49-F238E27FC236}">
                  <a16:creationId xmlns:a16="http://schemas.microsoft.com/office/drawing/2014/main" id="{7DD3B2A6-7FB9-AAA0-A5E3-D86100AEA71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77208" y="809716"/>
              <a:ext cx="454196" cy="454196"/>
            </a:xfrm>
            <a:prstGeom prst="rect">
              <a:avLst/>
            </a:prstGeom>
          </p:spPr>
        </p:pic>
        <p:pic>
          <p:nvPicPr>
            <p:cNvPr id="29" name="Graphic 28" descr="Introductiepagina silhouet">
              <a:extLst>
                <a:ext uri="{FF2B5EF4-FFF2-40B4-BE49-F238E27FC236}">
                  <a16:creationId xmlns:a16="http://schemas.microsoft.com/office/drawing/2014/main" id="{474F4634-9A06-4B30-C593-96C6CF8E0CB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0824" y="491714"/>
              <a:ext cx="454195" cy="454195"/>
            </a:xfrm>
            <a:prstGeom prst="rect">
              <a:avLst/>
            </a:prstGeom>
          </p:spPr>
        </p:pic>
        <p:pic>
          <p:nvPicPr>
            <p:cNvPr id="30" name="Graphic 29" descr="Huis silhouet">
              <a:extLst>
                <a:ext uri="{FF2B5EF4-FFF2-40B4-BE49-F238E27FC236}">
                  <a16:creationId xmlns:a16="http://schemas.microsoft.com/office/drawing/2014/main" id="{8BBD9415-EB79-FADA-224B-04D652EE5FA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9799" y="508609"/>
              <a:ext cx="454196" cy="454196"/>
            </a:xfrm>
            <a:prstGeom prst="rect">
              <a:avLst/>
            </a:prstGeom>
          </p:spPr>
        </p:pic>
        <p:pic>
          <p:nvPicPr>
            <p:cNvPr id="31" name="Graphic 30" descr="Introductiepagina silhouet">
              <a:extLst>
                <a:ext uri="{FF2B5EF4-FFF2-40B4-BE49-F238E27FC236}">
                  <a16:creationId xmlns:a16="http://schemas.microsoft.com/office/drawing/2014/main" id="{42AC4B93-2330-3EF4-E0EF-A1DFF7F1DAC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50110" y="4674282"/>
              <a:ext cx="454195" cy="454195"/>
            </a:xfrm>
            <a:prstGeom prst="rect">
              <a:avLst/>
            </a:prstGeom>
          </p:spPr>
        </p:pic>
        <p:pic>
          <p:nvPicPr>
            <p:cNvPr id="32" name="Graphic 31" descr="Huis silhouet">
              <a:extLst>
                <a:ext uri="{FF2B5EF4-FFF2-40B4-BE49-F238E27FC236}">
                  <a16:creationId xmlns:a16="http://schemas.microsoft.com/office/drawing/2014/main" id="{AA6BB8DE-F7BD-198A-23CF-43859F8D135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8585" y="4329527"/>
              <a:ext cx="454196" cy="454196"/>
            </a:xfrm>
            <a:prstGeom prst="rect">
              <a:avLst/>
            </a:prstGeom>
          </p:spPr>
        </p:pic>
        <p:pic>
          <p:nvPicPr>
            <p:cNvPr id="33" name="Graphic 32" descr="Introductiepagina silhouet">
              <a:extLst>
                <a:ext uri="{FF2B5EF4-FFF2-40B4-BE49-F238E27FC236}">
                  <a16:creationId xmlns:a16="http://schemas.microsoft.com/office/drawing/2014/main" id="{192C870E-65D3-857A-7257-25867CA7CB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5202" y="1481523"/>
              <a:ext cx="454195" cy="454195"/>
            </a:xfrm>
            <a:prstGeom prst="rect">
              <a:avLst/>
            </a:prstGeom>
          </p:spPr>
        </p:pic>
        <p:pic>
          <p:nvPicPr>
            <p:cNvPr id="34" name="Graphic 33" descr="Huis silhouet">
              <a:extLst>
                <a:ext uri="{FF2B5EF4-FFF2-40B4-BE49-F238E27FC236}">
                  <a16:creationId xmlns:a16="http://schemas.microsoft.com/office/drawing/2014/main" id="{71BBF329-57F3-AE99-B450-DECC183D3FD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299" y="1240897"/>
              <a:ext cx="454196" cy="454196"/>
            </a:xfrm>
            <a:prstGeom prst="rect">
              <a:avLst/>
            </a:prstGeom>
          </p:spPr>
        </p:pic>
        <p:pic>
          <p:nvPicPr>
            <p:cNvPr id="35" name="Graphic 34" descr="Introductiepagina silhouet">
              <a:extLst>
                <a:ext uri="{FF2B5EF4-FFF2-40B4-BE49-F238E27FC236}">
                  <a16:creationId xmlns:a16="http://schemas.microsoft.com/office/drawing/2014/main" id="{8AF14433-8E2F-2BBD-CD6B-544CC93560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0897" y="1583092"/>
              <a:ext cx="454195" cy="454195"/>
            </a:xfrm>
            <a:prstGeom prst="rect">
              <a:avLst/>
            </a:prstGeom>
          </p:spPr>
        </p:pic>
        <p:pic>
          <p:nvPicPr>
            <p:cNvPr id="36" name="Graphic 35" descr="Introductiepagina silhouet">
              <a:extLst>
                <a:ext uri="{FF2B5EF4-FFF2-40B4-BE49-F238E27FC236}">
                  <a16:creationId xmlns:a16="http://schemas.microsoft.com/office/drawing/2014/main" id="{06E940DC-4206-3090-3038-EDC0F944C2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3383" y="1214559"/>
              <a:ext cx="454195" cy="454195"/>
            </a:xfrm>
            <a:prstGeom prst="rect">
              <a:avLst/>
            </a:prstGeom>
          </p:spPr>
        </p:pic>
        <p:pic>
          <p:nvPicPr>
            <p:cNvPr id="37" name="Graphic 36" descr="Huis silhouet">
              <a:extLst>
                <a:ext uri="{FF2B5EF4-FFF2-40B4-BE49-F238E27FC236}">
                  <a16:creationId xmlns:a16="http://schemas.microsoft.com/office/drawing/2014/main" id="{E09BF783-7223-1345-59F4-82CBFC7E50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8373" y="1147268"/>
              <a:ext cx="454196" cy="454196"/>
            </a:xfrm>
            <a:prstGeom prst="rect">
              <a:avLst/>
            </a:prstGeom>
          </p:spPr>
        </p:pic>
        <p:pic>
          <p:nvPicPr>
            <p:cNvPr id="38" name="Graphic 37" descr="Introductiepagina silhouet">
              <a:extLst>
                <a:ext uri="{FF2B5EF4-FFF2-40B4-BE49-F238E27FC236}">
                  <a16:creationId xmlns:a16="http://schemas.microsoft.com/office/drawing/2014/main" id="{8F3FDA12-6AD5-762A-DD18-29673B52382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10932" y="1337855"/>
              <a:ext cx="454195" cy="454195"/>
            </a:xfrm>
            <a:prstGeom prst="rect">
              <a:avLst/>
            </a:prstGeom>
          </p:spPr>
        </p:pic>
        <p:pic>
          <p:nvPicPr>
            <p:cNvPr id="39" name="Graphic 38" descr="Introductiepagina silhouet">
              <a:extLst>
                <a:ext uri="{FF2B5EF4-FFF2-40B4-BE49-F238E27FC236}">
                  <a16:creationId xmlns:a16="http://schemas.microsoft.com/office/drawing/2014/main" id="{AD7A5270-F9BB-3B4A-E85B-F70809D4647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0453" y="2799416"/>
              <a:ext cx="454195" cy="454195"/>
            </a:xfrm>
            <a:prstGeom prst="rect">
              <a:avLst/>
            </a:prstGeom>
          </p:spPr>
        </p:pic>
        <p:pic>
          <p:nvPicPr>
            <p:cNvPr id="40" name="Graphic 39" descr="Huis silhouet">
              <a:extLst>
                <a:ext uri="{FF2B5EF4-FFF2-40B4-BE49-F238E27FC236}">
                  <a16:creationId xmlns:a16="http://schemas.microsoft.com/office/drawing/2014/main" id="{816A3D1C-46B4-5F33-E946-94545AA5576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00117" y="3060073"/>
              <a:ext cx="454196" cy="454196"/>
            </a:xfrm>
            <a:prstGeom prst="rect">
              <a:avLst/>
            </a:prstGeom>
          </p:spPr>
        </p:pic>
        <p:pic>
          <p:nvPicPr>
            <p:cNvPr id="41" name="Graphic 40" descr="Introductiepagina silhouet">
              <a:extLst>
                <a:ext uri="{FF2B5EF4-FFF2-40B4-BE49-F238E27FC236}">
                  <a16:creationId xmlns:a16="http://schemas.microsoft.com/office/drawing/2014/main" id="{08BC3081-6587-B203-68C2-763C5D02158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81518" y="2724643"/>
              <a:ext cx="454195" cy="454195"/>
            </a:xfrm>
            <a:prstGeom prst="rect">
              <a:avLst/>
            </a:prstGeom>
          </p:spPr>
        </p:pic>
        <p:pic>
          <p:nvPicPr>
            <p:cNvPr id="42" name="Graphic 41" descr="Huis silhouet">
              <a:extLst>
                <a:ext uri="{FF2B5EF4-FFF2-40B4-BE49-F238E27FC236}">
                  <a16:creationId xmlns:a16="http://schemas.microsoft.com/office/drawing/2014/main" id="{1A0A3310-F516-4458-357C-7858AA1DD2F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9874" y="3154903"/>
              <a:ext cx="454196" cy="454196"/>
            </a:xfrm>
            <a:prstGeom prst="rect">
              <a:avLst/>
            </a:prstGeom>
          </p:spPr>
        </p:pic>
        <p:pic>
          <p:nvPicPr>
            <p:cNvPr id="43" name="Graphic 42" descr="Huis silhouet">
              <a:extLst>
                <a:ext uri="{FF2B5EF4-FFF2-40B4-BE49-F238E27FC236}">
                  <a16:creationId xmlns:a16="http://schemas.microsoft.com/office/drawing/2014/main" id="{73C2CF27-396F-9F3F-745B-2424752701E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8018" y="2967872"/>
              <a:ext cx="454196" cy="454196"/>
            </a:xfrm>
            <a:prstGeom prst="rect">
              <a:avLst/>
            </a:prstGeom>
          </p:spPr>
        </p:pic>
        <p:pic>
          <p:nvPicPr>
            <p:cNvPr id="44" name="Graphic 43" descr="Introductiepagina silhouet">
              <a:extLst>
                <a:ext uri="{FF2B5EF4-FFF2-40B4-BE49-F238E27FC236}">
                  <a16:creationId xmlns:a16="http://schemas.microsoft.com/office/drawing/2014/main" id="{3DE69BA1-A556-C6BA-08D3-57E36B467BA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15507" y="3251861"/>
              <a:ext cx="454195" cy="454195"/>
            </a:xfrm>
            <a:prstGeom prst="rect">
              <a:avLst/>
            </a:prstGeom>
          </p:spPr>
        </p:pic>
        <p:pic>
          <p:nvPicPr>
            <p:cNvPr id="45" name="Graphic 44" descr="Huis silhouet">
              <a:extLst>
                <a:ext uri="{FF2B5EF4-FFF2-40B4-BE49-F238E27FC236}">
                  <a16:creationId xmlns:a16="http://schemas.microsoft.com/office/drawing/2014/main" id="{A598B3DE-0A1C-7F69-118E-E685DF42D40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4043" y="991630"/>
              <a:ext cx="454196" cy="454196"/>
            </a:xfrm>
            <a:prstGeom prst="rect">
              <a:avLst/>
            </a:prstGeom>
          </p:spPr>
        </p:pic>
        <p:pic>
          <p:nvPicPr>
            <p:cNvPr id="46" name="Graphic 45" descr="Introductiepagina silhouet">
              <a:extLst>
                <a:ext uri="{FF2B5EF4-FFF2-40B4-BE49-F238E27FC236}">
                  <a16:creationId xmlns:a16="http://schemas.microsoft.com/office/drawing/2014/main" id="{317116FF-E395-6CFE-553D-2B245830D3E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7931" y="1376034"/>
              <a:ext cx="454195" cy="454195"/>
            </a:xfrm>
            <a:prstGeom prst="rect">
              <a:avLst/>
            </a:prstGeom>
          </p:spPr>
        </p:pic>
        <p:pic>
          <p:nvPicPr>
            <p:cNvPr id="47" name="Graphic 46" descr="Huis silhouet">
              <a:extLst>
                <a:ext uri="{FF2B5EF4-FFF2-40B4-BE49-F238E27FC236}">
                  <a16:creationId xmlns:a16="http://schemas.microsoft.com/office/drawing/2014/main" id="{6077D844-31D1-1EA1-00F6-C6F1F6A7C6A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91251" y="1698876"/>
              <a:ext cx="454196" cy="454196"/>
            </a:xfrm>
            <a:prstGeom prst="rect">
              <a:avLst/>
            </a:prstGeom>
          </p:spPr>
        </p:pic>
        <p:pic>
          <p:nvPicPr>
            <p:cNvPr id="48" name="Graphic 47" descr="Introductiepagina silhouet">
              <a:extLst>
                <a:ext uri="{FF2B5EF4-FFF2-40B4-BE49-F238E27FC236}">
                  <a16:creationId xmlns:a16="http://schemas.microsoft.com/office/drawing/2014/main" id="{9EC3C43B-CA5D-32AB-FCC5-C014DFB6E2A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2232" y="1810265"/>
              <a:ext cx="454195" cy="454195"/>
            </a:xfrm>
            <a:prstGeom prst="rect">
              <a:avLst/>
            </a:prstGeom>
          </p:spPr>
        </p:pic>
        <p:pic>
          <p:nvPicPr>
            <p:cNvPr id="49" name="Graphic 48" descr="Introductiepagina silhouet">
              <a:extLst>
                <a:ext uri="{FF2B5EF4-FFF2-40B4-BE49-F238E27FC236}">
                  <a16:creationId xmlns:a16="http://schemas.microsoft.com/office/drawing/2014/main" id="{69660833-29E2-3CE5-2422-54C54FAB91B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42555" y="1013799"/>
              <a:ext cx="454195" cy="454195"/>
            </a:xfrm>
            <a:prstGeom prst="rect">
              <a:avLst/>
            </a:prstGeom>
          </p:spPr>
        </p:pic>
        <p:pic>
          <p:nvPicPr>
            <p:cNvPr id="50" name="Graphic 49" descr="Huis silhouet">
              <a:extLst>
                <a:ext uri="{FF2B5EF4-FFF2-40B4-BE49-F238E27FC236}">
                  <a16:creationId xmlns:a16="http://schemas.microsoft.com/office/drawing/2014/main" id="{073BEF17-9E83-AFA3-1A76-83E83579DE2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63566" y="4429931"/>
              <a:ext cx="454196" cy="454196"/>
            </a:xfrm>
            <a:prstGeom prst="rect">
              <a:avLst/>
            </a:prstGeom>
          </p:spPr>
        </p:pic>
      </p:grpSp>
      <p:cxnSp>
        <p:nvCxnSpPr>
          <p:cNvPr id="5" name="Rechte verbindingslijn 4">
            <a:extLst>
              <a:ext uri="{FF2B5EF4-FFF2-40B4-BE49-F238E27FC236}">
                <a16:creationId xmlns:a16="http://schemas.microsoft.com/office/drawing/2014/main" id="{4A61FF10-A1FB-1AC4-FFF6-05F0439AEDBD}"/>
              </a:ext>
            </a:extLst>
          </p:cNvPr>
          <p:cNvCxnSpPr>
            <a:cxnSpLocks/>
          </p:cNvCxnSpPr>
          <p:nvPr/>
        </p:nvCxnSpPr>
        <p:spPr>
          <a:xfrm flipH="1">
            <a:off x="1009815" y="3059425"/>
            <a:ext cx="3453414"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jdelijke aanduiding voor inhoud 2">
            <a:extLst>
              <a:ext uri="{FF2B5EF4-FFF2-40B4-BE49-F238E27FC236}">
                <a16:creationId xmlns:a16="http://schemas.microsoft.com/office/drawing/2014/main" id="{C984009C-F9C9-D60F-0444-C927078D8333}"/>
              </a:ext>
            </a:extLst>
          </p:cNvPr>
          <p:cNvSpPr>
            <a:spLocks noGrp="1"/>
          </p:cNvSpPr>
          <p:nvPr>
            <p:ph idx="1"/>
          </p:nvPr>
        </p:nvSpPr>
        <p:spPr>
          <a:xfrm>
            <a:off x="1625855" y="2039471"/>
            <a:ext cx="2354501" cy="650479"/>
          </a:xfrm>
        </p:spPr>
        <p:txBody>
          <a:bodyPr>
            <a:noAutofit/>
          </a:bodyPr>
          <a:lstStyle/>
          <a:p>
            <a:pPr marL="0" indent="0" algn="ctr">
              <a:buNone/>
            </a:pPr>
            <a:r>
              <a:rPr lang="nl-NL" sz="2800" b="1">
                <a:solidFill>
                  <a:srgbClr val="3EB7F2"/>
                </a:solidFill>
              </a:rPr>
              <a:t>Analyseren</a:t>
            </a:r>
            <a:endParaRPr lang="nl-NL" sz="1800" b="1">
              <a:solidFill>
                <a:srgbClr val="3EB7F2"/>
              </a:solidFill>
            </a:endParaRPr>
          </a:p>
        </p:txBody>
      </p:sp>
      <p:sp>
        <p:nvSpPr>
          <p:cNvPr id="7" name="Tijdelijke aanduiding voor inhoud 2">
            <a:extLst>
              <a:ext uri="{FF2B5EF4-FFF2-40B4-BE49-F238E27FC236}">
                <a16:creationId xmlns:a16="http://schemas.microsoft.com/office/drawing/2014/main" id="{74FEA646-3760-5C32-1F32-9C675756FDFD}"/>
              </a:ext>
            </a:extLst>
          </p:cNvPr>
          <p:cNvSpPr txBox="1">
            <a:spLocks/>
          </p:cNvSpPr>
          <p:nvPr/>
        </p:nvSpPr>
        <p:spPr>
          <a:xfrm>
            <a:off x="1538155" y="4412663"/>
            <a:ext cx="2487667" cy="6504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800" b="1" dirty="0">
                <a:solidFill>
                  <a:srgbClr val="3EB7F2"/>
                </a:solidFill>
              </a:rPr>
              <a:t>Onderzoeken</a:t>
            </a:r>
            <a:endParaRPr lang="nl-NL" sz="1800" b="1" dirty="0">
              <a:solidFill>
                <a:srgbClr val="3EB7F2"/>
              </a:solidFill>
            </a:endParaRPr>
          </a:p>
        </p:txBody>
      </p:sp>
      <p:grpSp>
        <p:nvGrpSpPr>
          <p:cNvPr id="59" name="Groep 58">
            <a:extLst>
              <a:ext uri="{FF2B5EF4-FFF2-40B4-BE49-F238E27FC236}">
                <a16:creationId xmlns:a16="http://schemas.microsoft.com/office/drawing/2014/main" id="{A5247404-7FD1-90A4-684E-0D712F7312B4}"/>
              </a:ext>
            </a:extLst>
          </p:cNvPr>
          <p:cNvGrpSpPr/>
          <p:nvPr/>
        </p:nvGrpSpPr>
        <p:grpSpPr>
          <a:xfrm>
            <a:off x="10457733" y="842379"/>
            <a:ext cx="1291390" cy="5400423"/>
            <a:chOff x="10520514" y="742925"/>
            <a:chExt cx="1291390" cy="5400423"/>
          </a:xfrm>
        </p:grpSpPr>
        <p:cxnSp>
          <p:nvCxnSpPr>
            <p:cNvPr id="19" name="Rechte verbindingslijn met pijl 18">
              <a:extLst>
                <a:ext uri="{FF2B5EF4-FFF2-40B4-BE49-F238E27FC236}">
                  <a16:creationId xmlns:a16="http://schemas.microsoft.com/office/drawing/2014/main" id="{CE7B63B5-0A19-11FF-E11E-6F6891B5F552}"/>
                </a:ext>
              </a:extLst>
            </p:cNvPr>
            <p:cNvCxnSpPr>
              <a:cxnSpLocks/>
            </p:cNvCxnSpPr>
            <p:nvPr/>
          </p:nvCxnSpPr>
          <p:spPr>
            <a:xfrm flipH="1">
              <a:off x="11140291" y="5220564"/>
              <a:ext cx="15857" cy="922784"/>
            </a:xfrm>
            <a:prstGeom prst="straightConnector1">
              <a:avLst/>
            </a:prstGeom>
            <a:ln w="57150">
              <a:solidFill>
                <a:srgbClr val="28CC8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Zeef rvs">
              <a:extLst>
                <a:ext uri="{FF2B5EF4-FFF2-40B4-BE49-F238E27FC236}">
                  <a16:creationId xmlns:a16="http://schemas.microsoft.com/office/drawing/2014/main" id="{8B834D70-B3E4-C1BC-7EC3-75689727779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4544798"/>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Rechte verbindingslijn 53">
              <a:extLst>
                <a:ext uri="{FF2B5EF4-FFF2-40B4-BE49-F238E27FC236}">
                  <a16:creationId xmlns:a16="http://schemas.microsoft.com/office/drawing/2014/main" id="{ADD2338D-6826-1B67-0937-00C4D6808D29}"/>
                </a:ext>
              </a:extLst>
            </p:cNvPr>
            <p:cNvCxnSpPr/>
            <p:nvPr/>
          </p:nvCxnSpPr>
          <p:spPr>
            <a:xfrm flipV="1">
              <a:off x="11148219" y="4358204"/>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1" name="Picture 2" descr="Zeef rvs">
              <a:extLst>
                <a:ext uri="{FF2B5EF4-FFF2-40B4-BE49-F238E27FC236}">
                  <a16:creationId xmlns:a16="http://schemas.microsoft.com/office/drawing/2014/main" id="{EA5F901A-FC49-DDA8-21EC-AFE88288780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8526" y="367152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54">
              <a:extLst>
                <a:ext uri="{FF2B5EF4-FFF2-40B4-BE49-F238E27FC236}">
                  <a16:creationId xmlns:a16="http://schemas.microsoft.com/office/drawing/2014/main" id="{B94DE579-304B-3939-9F2B-B733B5EEECA6}"/>
                </a:ext>
              </a:extLst>
            </p:cNvPr>
            <p:cNvCxnSpPr/>
            <p:nvPr/>
          </p:nvCxnSpPr>
          <p:spPr>
            <a:xfrm flipV="1">
              <a:off x="11148219" y="3484926"/>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0" name="Picture 2" descr="Zeef rvs">
              <a:extLst>
                <a:ext uri="{FF2B5EF4-FFF2-40B4-BE49-F238E27FC236}">
                  <a16:creationId xmlns:a16="http://schemas.microsoft.com/office/drawing/2014/main" id="{5D800DD8-2EC6-C865-546A-B26EC616EFD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2696505"/>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Rechte verbindingslijn 55">
              <a:extLst>
                <a:ext uri="{FF2B5EF4-FFF2-40B4-BE49-F238E27FC236}">
                  <a16:creationId xmlns:a16="http://schemas.microsoft.com/office/drawing/2014/main" id="{A31EA369-099D-E924-1716-5B34A0F50B45}"/>
                </a:ext>
              </a:extLst>
            </p:cNvPr>
            <p:cNvCxnSpPr/>
            <p:nvPr/>
          </p:nvCxnSpPr>
          <p:spPr>
            <a:xfrm flipV="1">
              <a:off x="11148219" y="2545830"/>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9" name="Picture 2" descr="Zeef rvs">
              <a:extLst>
                <a:ext uri="{FF2B5EF4-FFF2-40B4-BE49-F238E27FC236}">
                  <a16:creationId xmlns:a16="http://schemas.microsoft.com/office/drawing/2014/main" id="{1DDA07FF-F9B1-0202-5932-043AA3A2AC1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1769697"/>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Rechte verbindingslijn 56">
              <a:extLst>
                <a:ext uri="{FF2B5EF4-FFF2-40B4-BE49-F238E27FC236}">
                  <a16:creationId xmlns:a16="http://schemas.microsoft.com/office/drawing/2014/main" id="{5EC2DD4D-0CCB-7F96-8156-532BCC11EB2C}"/>
                </a:ext>
              </a:extLst>
            </p:cNvPr>
            <p:cNvCxnSpPr/>
            <p:nvPr/>
          </p:nvCxnSpPr>
          <p:spPr>
            <a:xfrm flipV="1">
              <a:off x="11140291" y="1580312"/>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3074" name="Picture 2" descr="Zeef rvs">
              <a:extLst>
                <a:ext uri="{FF2B5EF4-FFF2-40B4-BE49-F238E27FC236}">
                  <a16:creationId xmlns:a16="http://schemas.microsoft.com/office/drawing/2014/main" id="{A1EF2CE3-85E7-FC13-32C5-B27152C9943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92005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Rechte verbindingslijn 57">
              <a:extLst>
                <a:ext uri="{FF2B5EF4-FFF2-40B4-BE49-F238E27FC236}">
                  <a16:creationId xmlns:a16="http://schemas.microsoft.com/office/drawing/2014/main" id="{09DC670A-3642-4611-366E-6ACBD4D3F083}"/>
                </a:ext>
              </a:extLst>
            </p:cNvPr>
            <p:cNvCxnSpPr/>
            <p:nvPr/>
          </p:nvCxnSpPr>
          <p:spPr>
            <a:xfrm flipV="1">
              <a:off x="11139637" y="742925"/>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grpSp>
      <p:sp>
        <p:nvSpPr>
          <p:cNvPr id="2" name="Trapezium 1">
            <a:extLst>
              <a:ext uri="{FF2B5EF4-FFF2-40B4-BE49-F238E27FC236}">
                <a16:creationId xmlns:a16="http://schemas.microsoft.com/office/drawing/2014/main" id="{0F7FF376-6FD7-47EF-C0EB-68AB1C43278F}"/>
              </a:ext>
            </a:extLst>
          </p:cNvPr>
          <p:cNvSpPr/>
          <p:nvPr/>
        </p:nvSpPr>
        <p:spPr>
          <a:xfrm rot="10800000">
            <a:off x="4965294" y="5326761"/>
            <a:ext cx="2309895" cy="1068794"/>
          </a:xfrm>
          <a:prstGeom prst="trapezoid">
            <a:avLst/>
          </a:prstGeom>
          <a:solidFill>
            <a:srgbClr val="28CC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rapezium 2">
            <a:extLst>
              <a:ext uri="{FF2B5EF4-FFF2-40B4-BE49-F238E27FC236}">
                <a16:creationId xmlns:a16="http://schemas.microsoft.com/office/drawing/2014/main" id="{D685239A-09CC-F47C-F03F-96951D984026}"/>
              </a:ext>
            </a:extLst>
          </p:cNvPr>
          <p:cNvSpPr/>
          <p:nvPr/>
        </p:nvSpPr>
        <p:spPr>
          <a:xfrm rot="10800000">
            <a:off x="4653296" y="3391848"/>
            <a:ext cx="3000268" cy="129922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rapezium 3">
            <a:extLst>
              <a:ext uri="{FF2B5EF4-FFF2-40B4-BE49-F238E27FC236}">
                <a16:creationId xmlns:a16="http://schemas.microsoft.com/office/drawing/2014/main" id="{07BF9BED-ABE4-BF94-B69B-B0DCE38DD0FD}"/>
              </a:ext>
            </a:extLst>
          </p:cNvPr>
          <p:cNvSpPr/>
          <p:nvPr/>
        </p:nvSpPr>
        <p:spPr>
          <a:xfrm rot="10800000">
            <a:off x="4339397" y="1318190"/>
            <a:ext cx="3684450" cy="134819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D3BDA3C5-3A65-4457-6B76-9930AAAD11F3}"/>
              </a:ext>
            </a:extLst>
          </p:cNvPr>
          <p:cNvSpPr txBox="1"/>
          <p:nvPr/>
        </p:nvSpPr>
        <p:spPr>
          <a:xfrm>
            <a:off x="4527016" y="15936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
        <p:nvSpPr>
          <p:cNvPr id="13" name="Tekstvak 12">
            <a:extLst>
              <a:ext uri="{FF2B5EF4-FFF2-40B4-BE49-F238E27FC236}">
                <a16:creationId xmlns:a16="http://schemas.microsoft.com/office/drawing/2014/main" id="{5B9296C2-83A2-8880-D861-F7FFA4CE9AB9}"/>
              </a:ext>
            </a:extLst>
          </p:cNvPr>
          <p:cNvSpPr txBox="1"/>
          <p:nvPr/>
        </p:nvSpPr>
        <p:spPr>
          <a:xfrm>
            <a:off x="4588990" y="3542591"/>
            <a:ext cx="3132166" cy="892552"/>
          </a:xfrm>
          <a:prstGeom prst="rect">
            <a:avLst/>
          </a:prstGeom>
          <a:noFill/>
        </p:spPr>
        <p:txBody>
          <a:bodyPr wrap="square" rtlCol="0">
            <a:spAutoFit/>
          </a:bodyPr>
          <a:lstStyle/>
          <a:p>
            <a:pPr algn="ctr"/>
            <a:r>
              <a:rPr lang="nl-NL" sz="2000" b="1" dirty="0">
                <a:solidFill>
                  <a:schemeClr val="bg1"/>
                </a:solidFill>
              </a:rPr>
              <a:t>Stap 2. </a:t>
            </a:r>
          </a:p>
          <a:p>
            <a:pPr algn="ctr"/>
            <a:r>
              <a:rPr lang="nl-NL" sz="1600" b="1" dirty="0">
                <a:solidFill>
                  <a:schemeClr val="bg1"/>
                </a:solidFill>
              </a:rPr>
              <a:t>Aanvullend onderzoek</a:t>
            </a:r>
            <a:br>
              <a:rPr lang="nl-NL" sz="1600" b="1" dirty="0">
                <a:solidFill>
                  <a:schemeClr val="bg1"/>
                </a:solidFill>
              </a:rPr>
            </a:br>
            <a:r>
              <a:rPr lang="nl-NL" sz="1600" i="1" dirty="0">
                <a:solidFill>
                  <a:schemeClr val="bg1"/>
                </a:solidFill>
              </a:rPr>
              <a:t>(volgens QuickScan richtlijn)</a:t>
            </a:r>
          </a:p>
        </p:txBody>
      </p:sp>
      <p:sp>
        <p:nvSpPr>
          <p:cNvPr id="16" name="Tekstvak 15">
            <a:extLst>
              <a:ext uri="{FF2B5EF4-FFF2-40B4-BE49-F238E27FC236}">
                <a16:creationId xmlns:a16="http://schemas.microsoft.com/office/drawing/2014/main" id="{C07A5B74-DA07-78B1-2F41-739160870FBC}"/>
              </a:ext>
            </a:extLst>
          </p:cNvPr>
          <p:cNvSpPr txBox="1"/>
          <p:nvPr/>
        </p:nvSpPr>
        <p:spPr>
          <a:xfrm>
            <a:off x="4527016" y="5491774"/>
            <a:ext cx="3132166" cy="800219"/>
          </a:xfrm>
          <a:prstGeom prst="rect">
            <a:avLst/>
          </a:prstGeom>
          <a:noFill/>
        </p:spPr>
        <p:txBody>
          <a:bodyPr wrap="square" rtlCol="0">
            <a:spAutoFit/>
          </a:bodyPr>
          <a:lstStyle/>
          <a:p>
            <a:pPr algn="ctr"/>
            <a:r>
              <a:rPr lang="nl-NL" b="1" dirty="0">
                <a:solidFill>
                  <a:schemeClr val="bg1"/>
                </a:solidFill>
              </a:rPr>
              <a:t>Stap 3. </a:t>
            </a:r>
          </a:p>
          <a:p>
            <a:pPr algn="ctr"/>
            <a:r>
              <a:rPr lang="nl-NL" sz="1400" b="1" dirty="0">
                <a:solidFill>
                  <a:schemeClr val="bg1"/>
                </a:solidFill>
              </a:rPr>
              <a:t>Funderingsonderzoek</a:t>
            </a:r>
            <a:br>
              <a:rPr lang="nl-NL" sz="1400" b="1" dirty="0">
                <a:solidFill>
                  <a:schemeClr val="bg1"/>
                </a:solidFill>
              </a:rPr>
            </a:br>
            <a:r>
              <a:rPr lang="nl-NL" sz="1400" i="1" dirty="0">
                <a:solidFill>
                  <a:schemeClr val="bg1"/>
                </a:solidFill>
              </a:rPr>
              <a:t>(volgens KCAF richtlijn)</a:t>
            </a:r>
          </a:p>
        </p:txBody>
      </p:sp>
      <p:pic>
        <p:nvPicPr>
          <p:cNvPr id="51" name="Graphic 50">
            <a:extLst>
              <a:ext uri="{FF2B5EF4-FFF2-40B4-BE49-F238E27FC236}">
                <a16:creationId xmlns:a16="http://schemas.microsoft.com/office/drawing/2014/main" id="{566F4F4B-F012-47C7-9199-441680EB642D}"/>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503193" y="1613106"/>
            <a:ext cx="410497" cy="464040"/>
          </a:xfrm>
          <a:prstGeom prst="rect">
            <a:avLst/>
          </a:prstGeom>
        </p:spPr>
      </p:pic>
      <p:pic>
        <p:nvPicPr>
          <p:cNvPr id="52" name="Graphic 51">
            <a:extLst>
              <a:ext uri="{FF2B5EF4-FFF2-40B4-BE49-F238E27FC236}">
                <a16:creationId xmlns:a16="http://schemas.microsoft.com/office/drawing/2014/main" id="{E9D5D110-81FD-DECE-51EB-6585F69F696D}"/>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9391638" y="1330866"/>
            <a:ext cx="410497" cy="464040"/>
          </a:xfrm>
          <a:prstGeom prst="rect">
            <a:avLst/>
          </a:prstGeom>
        </p:spPr>
      </p:pic>
      <p:pic>
        <p:nvPicPr>
          <p:cNvPr id="53" name="Graphic 52">
            <a:extLst>
              <a:ext uri="{FF2B5EF4-FFF2-40B4-BE49-F238E27FC236}">
                <a16:creationId xmlns:a16="http://schemas.microsoft.com/office/drawing/2014/main" id="{E3ACA1BB-2B16-6978-D5A5-FCA93C68F368}"/>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170745" y="2536324"/>
            <a:ext cx="410497" cy="464040"/>
          </a:xfrm>
          <a:prstGeom prst="rect">
            <a:avLst/>
          </a:prstGeom>
        </p:spPr>
      </p:pic>
      <p:pic>
        <p:nvPicPr>
          <p:cNvPr id="60" name="Graphic 59">
            <a:extLst>
              <a:ext uri="{FF2B5EF4-FFF2-40B4-BE49-F238E27FC236}">
                <a16:creationId xmlns:a16="http://schemas.microsoft.com/office/drawing/2014/main" id="{21FB5810-C66C-D60C-2DB5-337FB30B2A5F}"/>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591547" y="3179178"/>
            <a:ext cx="410497" cy="464040"/>
          </a:xfrm>
          <a:prstGeom prst="rect">
            <a:avLst/>
          </a:prstGeom>
        </p:spPr>
      </p:pic>
      <p:pic>
        <p:nvPicPr>
          <p:cNvPr id="61" name="Graphic 60">
            <a:extLst>
              <a:ext uri="{FF2B5EF4-FFF2-40B4-BE49-F238E27FC236}">
                <a16:creationId xmlns:a16="http://schemas.microsoft.com/office/drawing/2014/main" id="{D8B634E8-6096-EADB-86E8-EA6DC878674C}"/>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9573440" y="4850002"/>
            <a:ext cx="410497" cy="464040"/>
          </a:xfrm>
          <a:prstGeom prst="rect">
            <a:avLst/>
          </a:prstGeom>
        </p:spPr>
      </p:pic>
      <p:pic>
        <p:nvPicPr>
          <p:cNvPr id="62" name="Graphic 61">
            <a:extLst>
              <a:ext uri="{FF2B5EF4-FFF2-40B4-BE49-F238E27FC236}">
                <a16:creationId xmlns:a16="http://schemas.microsoft.com/office/drawing/2014/main" id="{DFFE6F17-FF2D-0799-D6E6-FB2311836039}"/>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673935" y="4915890"/>
            <a:ext cx="410497" cy="464040"/>
          </a:xfrm>
          <a:prstGeom prst="rect">
            <a:avLst/>
          </a:prstGeom>
        </p:spPr>
      </p:pic>
      <p:pic>
        <p:nvPicPr>
          <p:cNvPr id="63" name="Graphic 62">
            <a:extLst>
              <a:ext uri="{FF2B5EF4-FFF2-40B4-BE49-F238E27FC236}">
                <a16:creationId xmlns:a16="http://schemas.microsoft.com/office/drawing/2014/main" id="{534B3A05-74D7-87C4-394A-A9A75CCB79C2}"/>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454201" y="3652480"/>
            <a:ext cx="410497" cy="464040"/>
          </a:xfrm>
          <a:prstGeom prst="rect">
            <a:avLst/>
          </a:prstGeom>
        </p:spPr>
      </p:pic>
      <p:pic>
        <p:nvPicPr>
          <p:cNvPr id="3072" name="Graphic 3071">
            <a:extLst>
              <a:ext uri="{FF2B5EF4-FFF2-40B4-BE49-F238E27FC236}">
                <a16:creationId xmlns:a16="http://schemas.microsoft.com/office/drawing/2014/main" id="{D09C2929-9883-CC18-B28E-6BF8576FCF24}"/>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8496368" y="2250193"/>
            <a:ext cx="410497" cy="464040"/>
          </a:xfrm>
          <a:prstGeom prst="rect">
            <a:avLst/>
          </a:prstGeom>
        </p:spPr>
      </p:pic>
      <p:pic>
        <p:nvPicPr>
          <p:cNvPr id="3073" name="Graphic 3072">
            <a:extLst>
              <a:ext uri="{FF2B5EF4-FFF2-40B4-BE49-F238E27FC236}">
                <a16:creationId xmlns:a16="http://schemas.microsoft.com/office/drawing/2014/main" id="{BD50AC36-62B2-6ECC-2867-3CF9FC691289}"/>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710361" y="1828085"/>
            <a:ext cx="410497" cy="464040"/>
          </a:xfrm>
          <a:prstGeom prst="rect">
            <a:avLst/>
          </a:prstGeom>
        </p:spPr>
      </p:pic>
    </p:spTree>
    <p:extLst>
      <p:ext uri="{BB962C8B-B14F-4D97-AF65-F5344CB8AC3E}">
        <p14:creationId xmlns:p14="http://schemas.microsoft.com/office/powerpoint/2010/main" val="1804817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66C75-74EA-8A17-5D35-51D73B3F12B9}"/>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56AE3EBD-3267-B4DD-EF6C-7FCC464A4693}"/>
              </a:ext>
            </a:extLst>
          </p:cNvPr>
          <p:cNvPicPr>
            <a:picLocks noChangeAspect="1"/>
          </p:cNvPicPr>
          <p:nvPr/>
        </p:nvPicPr>
        <p:blipFill>
          <a:blip r:embed="rId2"/>
          <a:stretch>
            <a:fillRect/>
          </a:stretch>
        </p:blipFill>
        <p:spPr>
          <a:xfrm>
            <a:off x="6487504" y="2565882"/>
            <a:ext cx="4383792" cy="1958929"/>
          </a:xfrm>
          <a:prstGeom prst="rect">
            <a:avLst/>
          </a:prstGeom>
        </p:spPr>
      </p:pic>
      <p:pic>
        <p:nvPicPr>
          <p:cNvPr id="8" name="Afbeelding 7">
            <a:extLst>
              <a:ext uri="{FF2B5EF4-FFF2-40B4-BE49-F238E27FC236}">
                <a16:creationId xmlns:a16="http://schemas.microsoft.com/office/drawing/2014/main" id="{7DCEB55F-73FD-2775-B078-4A5B57D062F3}"/>
              </a:ext>
            </a:extLst>
          </p:cNvPr>
          <p:cNvPicPr>
            <a:picLocks noChangeAspect="1"/>
          </p:cNvPicPr>
          <p:nvPr/>
        </p:nvPicPr>
        <p:blipFill>
          <a:blip r:embed="rId3"/>
          <a:stretch>
            <a:fillRect/>
          </a:stretch>
        </p:blipFill>
        <p:spPr>
          <a:xfrm>
            <a:off x="6615641" y="4731895"/>
            <a:ext cx="4383792" cy="1774392"/>
          </a:xfrm>
          <a:prstGeom prst="rect">
            <a:avLst/>
          </a:prstGeom>
        </p:spPr>
      </p:pic>
      <p:pic>
        <p:nvPicPr>
          <p:cNvPr id="10" name="Afbeelding 9">
            <a:extLst>
              <a:ext uri="{FF2B5EF4-FFF2-40B4-BE49-F238E27FC236}">
                <a16:creationId xmlns:a16="http://schemas.microsoft.com/office/drawing/2014/main" id="{B5BBB8A7-6FD1-0D15-C18D-EA6E3F4E774F}"/>
              </a:ext>
            </a:extLst>
          </p:cNvPr>
          <p:cNvPicPr>
            <a:picLocks noChangeAspect="1"/>
          </p:cNvPicPr>
          <p:nvPr/>
        </p:nvPicPr>
        <p:blipFill>
          <a:blip r:embed="rId4"/>
          <a:stretch>
            <a:fillRect/>
          </a:stretch>
        </p:blipFill>
        <p:spPr>
          <a:xfrm>
            <a:off x="7455266" y="377321"/>
            <a:ext cx="2448267" cy="1981477"/>
          </a:xfrm>
          <a:prstGeom prst="rect">
            <a:avLst/>
          </a:prstGeom>
        </p:spPr>
      </p:pic>
      <p:sp>
        <p:nvSpPr>
          <p:cNvPr id="14" name="Tijdelijke aanduiding voor inhoud 2">
            <a:extLst>
              <a:ext uri="{FF2B5EF4-FFF2-40B4-BE49-F238E27FC236}">
                <a16:creationId xmlns:a16="http://schemas.microsoft.com/office/drawing/2014/main" id="{75AD59CC-4DA7-2F2B-55B2-71CEADC1D7DD}"/>
              </a:ext>
            </a:extLst>
          </p:cNvPr>
          <p:cNvSpPr>
            <a:spLocks noGrp="1"/>
          </p:cNvSpPr>
          <p:nvPr>
            <p:ph idx="1"/>
          </p:nvPr>
        </p:nvSpPr>
        <p:spPr>
          <a:xfrm>
            <a:off x="914400" y="1121831"/>
            <a:ext cx="5031557" cy="5456522"/>
          </a:xfrm>
        </p:spPr>
        <p:txBody>
          <a:bodyPr>
            <a:noAutofit/>
          </a:bodyPr>
          <a:lstStyle/>
          <a:p>
            <a:pPr marL="0" indent="0">
              <a:buNone/>
            </a:pPr>
            <a:r>
              <a:rPr lang="nl-NL" sz="1800" b="1">
                <a:solidFill>
                  <a:srgbClr val="3EB7F2"/>
                </a:solidFill>
              </a:rPr>
              <a:t>Meer </a:t>
            </a:r>
            <a:r>
              <a:rPr lang="nl-NL" sz="1800" b="1" err="1">
                <a:solidFill>
                  <a:srgbClr val="3EB7F2"/>
                </a:solidFill>
              </a:rPr>
              <a:t>onderzoeksonderdelen</a:t>
            </a:r>
            <a:r>
              <a:rPr lang="nl-NL" sz="1800" b="1">
                <a:solidFill>
                  <a:srgbClr val="3EB7F2"/>
                </a:solidFill>
              </a:rPr>
              <a:t> t.o.v. QuickScan</a:t>
            </a:r>
          </a:p>
          <a:p>
            <a:pPr marL="0" indent="0">
              <a:buNone/>
            </a:pPr>
            <a:r>
              <a:rPr lang="nl-NL" sz="1800"/>
              <a:t>Ten opzichte van een QuickScan kent een volledig funderingsonderzoek meer </a:t>
            </a:r>
            <a:r>
              <a:rPr lang="nl-NL" sz="1800" err="1"/>
              <a:t>onderzoeksonderdelen</a:t>
            </a:r>
            <a:r>
              <a:rPr lang="nl-NL" sz="1800"/>
              <a:t>. De belangrijkste verschillen zijn:</a:t>
            </a:r>
          </a:p>
          <a:p>
            <a:pPr marL="0" indent="0">
              <a:buNone/>
            </a:pPr>
            <a:endParaRPr lang="nl-NL" sz="1800" b="1"/>
          </a:p>
          <a:p>
            <a:pPr>
              <a:buFont typeface="+mj-lt"/>
              <a:buAutoNum type="arabicPeriod"/>
            </a:pPr>
            <a:r>
              <a:rPr lang="nl-NL" sz="1800"/>
              <a:t>Er worden aanvullende bovengrondse metingen uitgevoerd.</a:t>
            </a:r>
          </a:p>
          <a:p>
            <a:pPr>
              <a:buFont typeface="+mj-lt"/>
              <a:buAutoNum type="arabicPeriod"/>
            </a:pPr>
            <a:r>
              <a:rPr lang="nl-NL" sz="1800"/>
              <a:t>Archiefonderzoek is essentieel voor de beoordeling van de resultaten.</a:t>
            </a:r>
          </a:p>
          <a:p>
            <a:pPr>
              <a:buFont typeface="+mj-lt"/>
              <a:buAutoNum type="arabicPeriod"/>
            </a:pPr>
            <a:r>
              <a:rPr lang="nl-NL" sz="1800"/>
              <a:t>De fundering wordt </a:t>
            </a:r>
            <a:r>
              <a:rPr lang="nl-NL" sz="1800" err="1"/>
              <a:t>vrijgegraven</a:t>
            </a:r>
            <a:r>
              <a:rPr lang="nl-NL" sz="1800"/>
              <a:t> om de geometrie op te nemen.</a:t>
            </a:r>
          </a:p>
          <a:p>
            <a:pPr>
              <a:buFont typeface="+mj-lt"/>
              <a:buAutoNum type="arabicPeriod"/>
            </a:pPr>
            <a:r>
              <a:rPr lang="nl-NL" sz="1800"/>
              <a:t>Er wordt houtonderzoek uitgevoerd, zowel in het veld als in het laboratorium.</a:t>
            </a:r>
          </a:p>
          <a:p>
            <a:pPr>
              <a:buFont typeface="+mj-lt"/>
              <a:buAutoNum type="arabicPeriod"/>
            </a:pPr>
            <a:endParaRPr lang="nl-NL" sz="1800"/>
          </a:p>
          <a:p>
            <a:pPr marL="0" indent="0">
              <a:buNone/>
            </a:pPr>
            <a:r>
              <a:rPr lang="nl-NL" sz="1800"/>
              <a:t>Hierdoor is het mogelijk een exact waardeoordeel te geven met een </a:t>
            </a:r>
            <a:r>
              <a:rPr lang="nl-NL" sz="1800" b="1"/>
              <a:t>handhavingstermijn</a:t>
            </a:r>
            <a:r>
              <a:rPr lang="nl-NL" sz="1800"/>
              <a:t> (restlevensduur van de fundering).</a:t>
            </a:r>
          </a:p>
          <a:p>
            <a:pPr>
              <a:buFont typeface="+mj-lt"/>
              <a:buAutoNum type="arabicPeriod"/>
            </a:pPr>
            <a:endParaRPr lang="nl-NL" sz="1800"/>
          </a:p>
          <a:p>
            <a:pPr marL="0" indent="0">
              <a:buNone/>
            </a:pPr>
            <a:endParaRPr lang="nl-NL" sz="1800" b="1">
              <a:solidFill>
                <a:srgbClr val="3EB7F2"/>
              </a:solidFill>
            </a:endParaRPr>
          </a:p>
        </p:txBody>
      </p:sp>
      <p:sp>
        <p:nvSpPr>
          <p:cNvPr id="19" name="Titel 1">
            <a:extLst>
              <a:ext uri="{FF2B5EF4-FFF2-40B4-BE49-F238E27FC236}">
                <a16:creationId xmlns:a16="http://schemas.microsoft.com/office/drawing/2014/main" id="{2CBA8835-7E47-AA9A-E3F0-9E916C867695}"/>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a:cs typeface="Calibri Light"/>
              </a:rPr>
              <a:t>Volledig </a:t>
            </a:r>
            <a:r>
              <a:rPr lang="nl-NL" sz="3200" b="1">
                <a:solidFill>
                  <a:srgbClr val="3EB7F2"/>
                </a:solidFill>
                <a:cs typeface="Calibri Light"/>
              </a:rPr>
              <a:t>Funderingsonderzoek</a:t>
            </a:r>
            <a:r>
              <a:rPr lang="nl-NL" sz="3200" b="1">
                <a:solidFill>
                  <a:srgbClr val="17A4EA"/>
                </a:solidFill>
                <a:cs typeface="Calibri Light"/>
              </a:rPr>
              <a:t> </a:t>
            </a:r>
            <a:endParaRPr lang="nl-NL" sz="3200" b="1">
              <a:solidFill>
                <a:srgbClr val="3EB7F2"/>
              </a:solidFill>
              <a:cs typeface="Calibri Light" panose="020F0302020204030204" pitchFamily="34" charset="0"/>
            </a:endParaRPr>
          </a:p>
        </p:txBody>
      </p:sp>
    </p:spTree>
    <p:extLst>
      <p:ext uri="{BB962C8B-B14F-4D97-AF65-F5344CB8AC3E}">
        <p14:creationId xmlns:p14="http://schemas.microsoft.com/office/powerpoint/2010/main" val="3519253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1F2AE-1B67-FBDE-C655-0645B1D17A0B}"/>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AA5FD22D-ABBD-2390-0164-A01AE026BF8B}"/>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20000"/>
          </a:bodyPr>
          <a:lstStyle>
            <a:lvl1pPr algn="l" defTabSz="914400" rtl="0" eaLnBrk="1" latinLnBrk="0" hangingPunct="1">
              <a:spcBef>
                <a:spcPct val="0"/>
              </a:spcBef>
              <a:buNone/>
              <a:defRPr sz="3000" b="1" kern="1200">
                <a:solidFill>
                  <a:srgbClr val="2D3540"/>
                </a:solidFill>
                <a:latin typeface="+mj-lt"/>
                <a:ea typeface="+mj-ea"/>
                <a:cs typeface="+mj-cs"/>
              </a:defRPr>
            </a:lvl1pPr>
          </a:lstStyle>
          <a:p>
            <a:r>
              <a:rPr lang="nl-NL" sz="3200">
                <a:solidFill>
                  <a:schemeClr val="tx1"/>
                </a:solidFill>
                <a:cs typeface="Calibri Light" panose="020F0302020204030204" pitchFamily="34" charset="0"/>
              </a:rPr>
              <a:t>Meldingen</a:t>
            </a:r>
            <a:r>
              <a:rPr lang="nl-NL" sz="3200">
                <a:solidFill>
                  <a:srgbClr val="17A4EA"/>
                </a:solidFill>
                <a:cs typeface="Calibri Light" panose="020F0302020204030204" pitchFamily="34" charset="0"/>
              </a:rPr>
              <a:t> </a:t>
            </a:r>
            <a:r>
              <a:rPr lang="sv-SE" sz="3200">
                <a:solidFill>
                  <a:schemeClr val="tx1"/>
                </a:solidFill>
                <a:latin typeface="+mn-lt"/>
                <a:cs typeface="Calibri Light" panose="020F0302020204030204" pitchFamily="34" charset="0"/>
              </a:rPr>
              <a:t>– </a:t>
            </a:r>
            <a:r>
              <a:rPr lang="sv-SE" sz="3200">
                <a:solidFill>
                  <a:srgbClr val="3EB7F2"/>
                </a:solidFill>
                <a:latin typeface="+mn-lt"/>
                <a:cs typeface="Calibri Light" panose="020F0302020204030204" pitchFamily="34" charset="0"/>
              </a:rPr>
              <a:t>Bouwen in de Delta</a:t>
            </a:r>
            <a:endParaRPr lang="nl-NL" sz="3200">
              <a:solidFill>
                <a:srgbClr val="3EB7F2"/>
              </a:solidFill>
              <a:latin typeface="+mn-lt"/>
              <a:cs typeface="Calibri Light" panose="020F0302020204030204" pitchFamily="34" charset="0"/>
            </a:endParaRPr>
          </a:p>
        </p:txBody>
      </p:sp>
      <p:pic>
        <p:nvPicPr>
          <p:cNvPr id="16" name="Afbeelding 15">
            <a:extLst>
              <a:ext uri="{FF2B5EF4-FFF2-40B4-BE49-F238E27FC236}">
                <a16:creationId xmlns:a16="http://schemas.microsoft.com/office/drawing/2014/main" id="{CB2BDE23-4B04-AB74-A7EE-2AE063683F54}"/>
              </a:ext>
            </a:extLst>
          </p:cNvPr>
          <p:cNvPicPr>
            <a:picLocks noChangeAspect="1"/>
          </p:cNvPicPr>
          <p:nvPr/>
        </p:nvPicPr>
        <p:blipFill>
          <a:blip r:embed="rId3"/>
          <a:stretch>
            <a:fillRect/>
          </a:stretch>
        </p:blipFill>
        <p:spPr>
          <a:xfrm>
            <a:off x="-1516026" y="973419"/>
            <a:ext cx="14349993" cy="5884581"/>
          </a:xfrm>
          <a:prstGeom prst="rect">
            <a:avLst/>
          </a:prstGeom>
        </p:spPr>
      </p:pic>
    </p:spTree>
    <p:extLst>
      <p:ext uri="{BB962C8B-B14F-4D97-AF65-F5344CB8AC3E}">
        <p14:creationId xmlns:p14="http://schemas.microsoft.com/office/powerpoint/2010/main" val="314345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F1C3B-8FE7-E911-8F25-D5108EF2545B}"/>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CB5DFD98-C335-EE7D-F97D-218DB44BC9A8}"/>
              </a:ext>
            </a:extLst>
          </p:cNvPr>
          <p:cNvPicPr>
            <a:picLocks noChangeAspect="1"/>
          </p:cNvPicPr>
          <p:nvPr/>
        </p:nvPicPr>
        <p:blipFill>
          <a:blip r:embed="rId3"/>
          <a:stretch>
            <a:fillRect/>
          </a:stretch>
        </p:blipFill>
        <p:spPr>
          <a:xfrm>
            <a:off x="10724078" y="59318"/>
            <a:ext cx="1438476" cy="266737"/>
          </a:xfrm>
          <a:prstGeom prst="rect">
            <a:avLst/>
          </a:prstGeom>
        </p:spPr>
      </p:pic>
      <p:pic>
        <p:nvPicPr>
          <p:cNvPr id="2" name="Afbeelding 1" descr="Afbeelding met kaart&#10;&#10;Door AI gegenereerde inhoud is mogelijk onjuist.">
            <a:extLst>
              <a:ext uri="{FF2B5EF4-FFF2-40B4-BE49-F238E27FC236}">
                <a16:creationId xmlns:a16="http://schemas.microsoft.com/office/drawing/2014/main" id="{65A0F47E-85A3-4D97-6A73-30C812DA5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513" y="347133"/>
            <a:ext cx="6534628" cy="6534628"/>
          </a:xfrm>
          <a:prstGeom prst="rect">
            <a:avLst/>
          </a:prstGeom>
        </p:spPr>
      </p:pic>
      <p:sp>
        <p:nvSpPr>
          <p:cNvPr id="5" name="Tekstvak 4">
            <a:extLst>
              <a:ext uri="{FF2B5EF4-FFF2-40B4-BE49-F238E27FC236}">
                <a16:creationId xmlns:a16="http://schemas.microsoft.com/office/drawing/2014/main" id="{48E85BC9-430A-88A1-58F7-8D045E56C0F1}"/>
              </a:ext>
            </a:extLst>
          </p:cNvPr>
          <p:cNvSpPr txBox="1"/>
          <p:nvPr/>
        </p:nvSpPr>
        <p:spPr>
          <a:xfrm>
            <a:off x="8562581" y="6531021"/>
            <a:ext cx="1282723" cy="253916"/>
          </a:xfrm>
          <a:prstGeom prst="rect">
            <a:avLst/>
          </a:prstGeom>
          <a:noFill/>
        </p:spPr>
        <p:txBody>
          <a:bodyPr wrap="none" rtlCol="0">
            <a:spAutoFit/>
          </a:bodyPr>
          <a:lstStyle/>
          <a:p>
            <a:r>
              <a:rPr lang="en-US" sz="1050" b="1" i="1">
                <a:solidFill>
                  <a:srgbClr val="646464"/>
                </a:solidFill>
              </a:rPr>
              <a:t>@KCAF </a:t>
            </a:r>
            <a:r>
              <a:rPr lang="en-US" sz="1050" b="1" i="1" err="1">
                <a:solidFill>
                  <a:srgbClr val="646464"/>
                </a:solidFill>
              </a:rPr>
              <a:t>Maart</a:t>
            </a:r>
            <a:r>
              <a:rPr lang="en-US" sz="1050" b="1" i="1">
                <a:solidFill>
                  <a:srgbClr val="646464"/>
                </a:solidFill>
              </a:rPr>
              <a:t> 2025</a:t>
            </a:r>
            <a:endParaRPr lang="en-NL"/>
          </a:p>
        </p:txBody>
      </p:sp>
      <p:sp>
        <p:nvSpPr>
          <p:cNvPr id="6" name="Rechthoek 5">
            <a:extLst>
              <a:ext uri="{FF2B5EF4-FFF2-40B4-BE49-F238E27FC236}">
                <a16:creationId xmlns:a16="http://schemas.microsoft.com/office/drawing/2014/main" id="{C80FD6F4-2A79-2A0A-63E0-0634711673E7}"/>
              </a:ext>
            </a:extLst>
          </p:cNvPr>
          <p:cNvSpPr/>
          <p:nvPr/>
        </p:nvSpPr>
        <p:spPr>
          <a:xfrm>
            <a:off x="6095999" y="804758"/>
            <a:ext cx="1171814" cy="4339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kstvak 6">
            <a:extLst>
              <a:ext uri="{FF2B5EF4-FFF2-40B4-BE49-F238E27FC236}">
                <a16:creationId xmlns:a16="http://schemas.microsoft.com/office/drawing/2014/main" id="{B71D6366-41EF-8761-A54A-F40D51304528}"/>
              </a:ext>
            </a:extLst>
          </p:cNvPr>
          <p:cNvSpPr txBox="1"/>
          <p:nvPr/>
        </p:nvSpPr>
        <p:spPr>
          <a:xfrm>
            <a:off x="6095999" y="989599"/>
            <a:ext cx="2121286" cy="738664"/>
          </a:xfrm>
          <a:prstGeom prst="rect">
            <a:avLst/>
          </a:prstGeom>
          <a:noFill/>
        </p:spPr>
        <p:txBody>
          <a:bodyPr wrap="none" rtlCol="0">
            <a:spAutoFit/>
          </a:bodyPr>
          <a:lstStyle/>
          <a:p>
            <a:r>
              <a:rPr lang="en-US" sz="1400" b="1"/>
              <a:t>Melding</a:t>
            </a:r>
          </a:p>
          <a:p>
            <a:r>
              <a:rPr lang="en-US" sz="1400" b="1" err="1"/>
              <a:t>Nationaal</a:t>
            </a:r>
            <a:r>
              <a:rPr lang="en-US" sz="1400" b="1"/>
              <a:t> funderingsloket</a:t>
            </a:r>
            <a:endParaRPr lang="en-NL" sz="1400" b="1"/>
          </a:p>
          <a:p>
            <a:endParaRPr lang="en-NL" sz="1400"/>
          </a:p>
        </p:txBody>
      </p:sp>
      <p:pic>
        <p:nvPicPr>
          <p:cNvPr id="8" name="Afbeelding 7" descr="Afbeelding met schermopname, Rechthoek&#10;&#10;Door AI gegenereerde inhoud is mogelijk onjuist.">
            <a:extLst>
              <a:ext uri="{FF2B5EF4-FFF2-40B4-BE49-F238E27FC236}">
                <a16:creationId xmlns:a16="http://schemas.microsoft.com/office/drawing/2014/main" id="{8FA444AA-54DC-A54D-AAD2-E910FBF24A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0654" y="1510119"/>
            <a:ext cx="2203721" cy="228710"/>
          </a:xfrm>
          <a:prstGeom prst="rect">
            <a:avLst/>
          </a:prstGeom>
        </p:spPr>
      </p:pic>
      <p:sp>
        <p:nvSpPr>
          <p:cNvPr id="9" name="Tekstvak 8">
            <a:extLst>
              <a:ext uri="{FF2B5EF4-FFF2-40B4-BE49-F238E27FC236}">
                <a16:creationId xmlns:a16="http://schemas.microsoft.com/office/drawing/2014/main" id="{AA03A5E2-35EB-53F7-31C5-2BAC1229CEAF}"/>
              </a:ext>
            </a:extLst>
          </p:cNvPr>
          <p:cNvSpPr txBox="1"/>
          <p:nvPr/>
        </p:nvSpPr>
        <p:spPr>
          <a:xfrm>
            <a:off x="6095999" y="1699468"/>
            <a:ext cx="2781539" cy="230832"/>
          </a:xfrm>
          <a:prstGeom prst="rect">
            <a:avLst/>
          </a:prstGeom>
          <a:noFill/>
        </p:spPr>
        <p:txBody>
          <a:bodyPr wrap="square">
            <a:spAutoFit/>
          </a:bodyPr>
          <a:lstStyle/>
          <a:p>
            <a:r>
              <a:rPr lang="en-NL" sz="900" err="1"/>
              <a:t>Nauwelijks</a:t>
            </a:r>
            <a:r>
              <a:rPr lang="en-NL" sz="900"/>
              <a:t> </a:t>
            </a:r>
            <a:r>
              <a:rPr lang="en-NL" sz="900" err="1"/>
              <a:t>meldingen</a:t>
            </a:r>
            <a:r>
              <a:rPr lang="en-NL" sz="900"/>
              <a:t>    </a:t>
            </a:r>
            <a:r>
              <a:rPr lang="en-NL" sz="900" err="1"/>
              <a:t>Meerdere</a:t>
            </a:r>
            <a:r>
              <a:rPr lang="en-NL" sz="900"/>
              <a:t> </a:t>
            </a:r>
            <a:r>
              <a:rPr lang="en-NL" sz="900" err="1"/>
              <a:t>meldingen</a:t>
            </a:r>
            <a:endParaRPr lang="en-NL" sz="900"/>
          </a:p>
        </p:txBody>
      </p:sp>
      <p:sp>
        <p:nvSpPr>
          <p:cNvPr id="10" name="Titel 1">
            <a:extLst>
              <a:ext uri="{FF2B5EF4-FFF2-40B4-BE49-F238E27FC236}">
                <a16:creationId xmlns:a16="http://schemas.microsoft.com/office/drawing/2014/main" id="{76C4E997-C379-675E-3232-5BEB96DA9A22}"/>
              </a:ext>
            </a:extLst>
          </p:cNvPr>
          <p:cNvSpPr>
            <a:spLocks noGrp="1"/>
          </p:cNvSpPr>
          <p:nvPr>
            <p:ph type="title"/>
          </p:nvPr>
        </p:nvSpPr>
        <p:spPr>
          <a:xfrm>
            <a:off x="85486" y="350563"/>
            <a:ext cx="10972800" cy="454195"/>
          </a:xfrm>
        </p:spPr>
        <p:txBody>
          <a:bodyPr>
            <a:normAutofit fontScale="90000"/>
          </a:bodyPr>
          <a:lstStyle/>
          <a:p>
            <a:r>
              <a:rPr lang="nl-NL" sz="3200">
                <a:solidFill>
                  <a:schemeClr val="tx1"/>
                </a:solidFill>
                <a:cs typeface="Calibri Light" panose="020F0302020204030204" pitchFamily="34" charset="0"/>
              </a:rPr>
              <a:t>Meldingen</a:t>
            </a:r>
            <a:r>
              <a:rPr lang="nl-NL" sz="3200">
                <a:solidFill>
                  <a:srgbClr val="17A4EA"/>
                </a:solidFill>
                <a:cs typeface="Calibri Light" panose="020F0302020204030204" pitchFamily="34" charset="0"/>
              </a:rPr>
              <a:t> </a:t>
            </a:r>
            <a:r>
              <a:rPr lang="sv-SE" sz="3200">
                <a:solidFill>
                  <a:schemeClr val="tx1"/>
                </a:solidFill>
                <a:cs typeface="Calibri Light" panose="020F0302020204030204" pitchFamily="34" charset="0"/>
              </a:rPr>
              <a:t>– </a:t>
            </a:r>
            <a:r>
              <a:rPr lang="sv-SE" sz="3200">
                <a:solidFill>
                  <a:srgbClr val="3EB7F2"/>
                </a:solidFill>
                <a:cs typeface="Calibri Light" panose="020F0302020204030204" pitchFamily="34" charset="0"/>
              </a:rPr>
              <a:t>Bouwen in de Delta</a:t>
            </a:r>
            <a:endParaRPr lang="nl-NL" sz="3200">
              <a:solidFill>
                <a:srgbClr val="3EB7F2"/>
              </a:solidFill>
              <a:cs typeface="Calibri Light" panose="020F0302020204030204" pitchFamily="34" charset="0"/>
            </a:endParaRPr>
          </a:p>
        </p:txBody>
      </p:sp>
      <p:sp>
        <p:nvSpPr>
          <p:cNvPr id="11" name="Tekstvak 10">
            <a:extLst>
              <a:ext uri="{FF2B5EF4-FFF2-40B4-BE49-F238E27FC236}">
                <a16:creationId xmlns:a16="http://schemas.microsoft.com/office/drawing/2014/main" id="{EF078CB7-8980-87BC-581F-2A6EA2E3A7B8}"/>
              </a:ext>
            </a:extLst>
          </p:cNvPr>
          <p:cNvSpPr txBox="1"/>
          <p:nvPr/>
        </p:nvSpPr>
        <p:spPr>
          <a:xfrm>
            <a:off x="880616" y="3920295"/>
            <a:ext cx="5443983" cy="2246769"/>
          </a:xfrm>
          <a:prstGeom prst="rect">
            <a:avLst/>
          </a:prstGeom>
          <a:noFill/>
        </p:spPr>
        <p:txBody>
          <a:bodyPr wrap="square">
            <a:spAutoFit/>
          </a:bodyPr>
          <a:lstStyle/>
          <a:p>
            <a:r>
              <a:rPr lang="nl-NL" sz="2400" b="1">
                <a:solidFill>
                  <a:srgbClr val="3EB7F2"/>
                </a:solidFill>
              </a:rPr>
              <a:t>In 2024 zagen wij een:</a:t>
            </a:r>
          </a:p>
          <a:p>
            <a:pPr marL="285750" indent="-285750">
              <a:buClr>
                <a:srgbClr val="3EB7F2"/>
              </a:buClr>
              <a:buFont typeface="Arial" panose="020B0604020202020204" pitchFamily="34" charset="0"/>
              <a:buChar char="•"/>
            </a:pPr>
            <a:r>
              <a:rPr lang="nl-NL" sz="2400"/>
              <a:t>aanzienlijke stijging in bewustwording en vragen vanuit de financiële sector.</a:t>
            </a:r>
          </a:p>
          <a:p>
            <a:pPr marL="285750" indent="-285750">
              <a:buClr>
                <a:srgbClr val="3EB7F2"/>
              </a:buClr>
              <a:buFont typeface="Arial" panose="020B0604020202020204" pitchFamily="34" charset="0"/>
              <a:buChar char="•"/>
            </a:pPr>
            <a:r>
              <a:rPr lang="nl-NL" sz="2400"/>
              <a:t>stijging van particuliere en makelaars die data op vragen</a:t>
            </a:r>
          </a:p>
          <a:p>
            <a:pPr>
              <a:buClr>
                <a:srgbClr val="3EB7F2"/>
              </a:buClr>
            </a:pPr>
            <a:r>
              <a:rPr lang="nl-NL" i="1"/>
              <a:t>De vragen worden niet tot meldingen gerekend</a:t>
            </a:r>
          </a:p>
        </p:txBody>
      </p:sp>
      <p:sp>
        <p:nvSpPr>
          <p:cNvPr id="13" name="Tekstvak 12">
            <a:extLst>
              <a:ext uri="{FF2B5EF4-FFF2-40B4-BE49-F238E27FC236}">
                <a16:creationId xmlns:a16="http://schemas.microsoft.com/office/drawing/2014/main" id="{569FF3C4-BCA6-A800-0A33-3D367EB35C6B}"/>
              </a:ext>
            </a:extLst>
          </p:cNvPr>
          <p:cNvSpPr txBox="1"/>
          <p:nvPr/>
        </p:nvSpPr>
        <p:spPr>
          <a:xfrm>
            <a:off x="880616" y="1324194"/>
            <a:ext cx="6205984" cy="1938992"/>
          </a:xfrm>
          <a:prstGeom prst="rect">
            <a:avLst/>
          </a:prstGeom>
          <a:noFill/>
        </p:spPr>
        <p:txBody>
          <a:bodyPr wrap="square">
            <a:spAutoFit/>
          </a:bodyPr>
          <a:lstStyle/>
          <a:p>
            <a:r>
              <a:rPr lang="nl-NL" sz="2400" b="1">
                <a:solidFill>
                  <a:srgbClr val="3EB7F2"/>
                </a:solidFill>
              </a:rPr>
              <a:t>Meldingen in 2024:</a:t>
            </a:r>
          </a:p>
          <a:p>
            <a:pPr marL="285750" indent="-285750">
              <a:buClr>
                <a:srgbClr val="3EB7F2"/>
              </a:buClr>
              <a:buFont typeface="Arial" panose="020B0604020202020204" pitchFamily="34" charset="0"/>
              <a:buChar char="•"/>
            </a:pPr>
            <a:r>
              <a:rPr lang="nl-NL" sz="2400"/>
              <a:t>Meer dan 70% over panden met</a:t>
            </a:r>
          </a:p>
          <a:p>
            <a:pPr marL="285750" indent="-285750">
              <a:buClr>
                <a:srgbClr val="3EB7F2"/>
              </a:buClr>
              <a:buFont typeface="Arial" panose="020B0604020202020204" pitchFamily="34" charset="0"/>
              <a:buChar char="•"/>
            </a:pPr>
            <a:r>
              <a:rPr lang="nl-NL" sz="2400"/>
              <a:t>een ondiepe fundering.</a:t>
            </a:r>
          </a:p>
          <a:p>
            <a:pPr marL="285750" indent="-285750">
              <a:buClr>
                <a:srgbClr val="3EB7F2"/>
              </a:buClr>
              <a:buFont typeface="Arial" panose="020B0604020202020204" pitchFamily="34" charset="0"/>
              <a:buChar char="•"/>
            </a:pPr>
            <a:r>
              <a:rPr lang="nl-NL" sz="2400"/>
              <a:t>Daarvan 30% bodemdaling gerelateerd</a:t>
            </a:r>
          </a:p>
          <a:p>
            <a:pPr marL="285750" indent="-285750">
              <a:buClr>
                <a:srgbClr val="3EB7F2"/>
              </a:buClr>
              <a:buFont typeface="Arial" panose="020B0604020202020204" pitchFamily="34" charset="0"/>
              <a:buChar char="•"/>
            </a:pPr>
            <a:r>
              <a:rPr lang="nl-NL" sz="2400"/>
              <a:t>En 40% grondwater gerelateerd</a:t>
            </a:r>
          </a:p>
        </p:txBody>
      </p:sp>
      <p:sp>
        <p:nvSpPr>
          <p:cNvPr id="14" name="Vrije vorm: vorm 13">
            <a:extLst>
              <a:ext uri="{FF2B5EF4-FFF2-40B4-BE49-F238E27FC236}">
                <a16:creationId xmlns:a16="http://schemas.microsoft.com/office/drawing/2014/main" id="{23E78248-6808-7D5A-6389-754B9A207FCA}"/>
              </a:ext>
            </a:extLst>
          </p:cNvPr>
          <p:cNvSpPr/>
          <p:nvPr/>
        </p:nvSpPr>
        <p:spPr>
          <a:xfrm>
            <a:off x="4029075" y="5924550"/>
            <a:ext cx="2048074" cy="1343025"/>
          </a:xfrm>
          <a:custGeom>
            <a:avLst/>
            <a:gdLst>
              <a:gd name="connsiteX0" fmla="*/ 1628775 w 2048074"/>
              <a:gd name="connsiteY0" fmla="*/ 0 h 1343025"/>
              <a:gd name="connsiteX1" fmla="*/ 1628775 w 2048074"/>
              <a:gd name="connsiteY1" fmla="*/ 0 h 1343025"/>
              <a:gd name="connsiteX2" fmla="*/ 1552575 w 2048074"/>
              <a:gd name="connsiteY2" fmla="*/ 76200 h 1343025"/>
              <a:gd name="connsiteX3" fmla="*/ 1466850 w 2048074"/>
              <a:gd name="connsiteY3" fmla="*/ 123825 h 1343025"/>
              <a:gd name="connsiteX4" fmla="*/ 1428750 w 2048074"/>
              <a:gd name="connsiteY4" fmla="*/ 152400 h 1343025"/>
              <a:gd name="connsiteX5" fmla="*/ 1400175 w 2048074"/>
              <a:gd name="connsiteY5" fmla="*/ 171450 h 1343025"/>
              <a:gd name="connsiteX6" fmla="*/ 1314450 w 2048074"/>
              <a:gd name="connsiteY6" fmla="*/ 247650 h 1343025"/>
              <a:gd name="connsiteX7" fmla="*/ 1238250 w 2048074"/>
              <a:gd name="connsiteY7" fmla="*/ 276225 h 1343025"/>
              <a:gd name="connsiteX8" fmla="*/ 1076325 w 2048074"/>
              <a:gd name="connsiteY8" fmla="*/ 352425 h 1343025"/>
              <a:gd name="connsiteX9" fmla="*/ 904875 w 2048074"/>
              <a:gd name="connsiteY9" fmla="*/ 400050 h 1343025"/>
              <a:gd name="connsiteX10" fmla="*/ 828675 w 2048074"/>
              <a:gd name="connsiteY10" fmla="*/ 409575 h 1343025"/>
              <a:gd name="connsiteX11" fmla="*/ 685800 w 2048074"/>
              <a:gd name="connsiteY11" fmla="*/ 485775 h 1343025"/>
              <a:gd name="connsiteX12" fmla="*/ 600075 w 2048074"/>
              <a:gd name="connsiteY12" fmla="*/ 533400 h 1343025"/>
              <a:gd name="connsiteX13" fmla="*/ 571500 w 2048074"/>
              <a:gd name="connsiteY13" fmla="*/ 600075 h 1343025"/>
              <a:gd name="connsiteX14" fmla="*/ 542925 w 2048074"/>
              <a:gd name="connsiteY14" fmla="*/ 628650 h 1343025"/>
              <a:gd name="connsiteX15" fmla="*/ 504825 w 2048074"/>
              <a:gd name="connsiteY15" fmla="*/ 676275 h 1343025"/>
              <a:gd name="connsiteX16" fmla="*/ 438150 w 2048074"/>
              <a:gd name="connsiteY16" fmla="*/ 742950 h 1343025"/>
              <a:gd name="connsiteX17" fmla="*/ 390525 w 2048074"/>
              <a:gd name="connsiteY17" fmla="*/ 762000 h 1343025"/>
              <a:gd name="connsiteX18" fmla="*/ 361950 w 2048074"/>
              <a:gd name="connsiteY18" fmla="*/ 771525 h 1343025"/>
              <a:gd name="connsiteX19" fmla="*/ 247650 w 2048074"/>
              <a:gd name="connsiteY19" fmla="*/ 819150 h 1343025"/>
              <a:gd name="connsiteX20" fmla="*/ 152400 w 2048074"/>
              <a:gd name="connsiteY20" fmla="*/ 857250 h 1343025"/>
              <a:gd name="connsiteX21" fmla="*/ 9525 w 2048074"/>
              <a:gd name="connsiteY21" fmla="*/ 904875 h 1343025"/>
              <a:gd name="connsiteX22" fmla="*/ 0 w 2048074"/>
              <a:gd name="connsiteY22" fmla="*/ 933450 h 1343025"/>
              <a:gd name="connsiteX23" fmla="*/ 9525 w 2048074"/>
              <a:gd name="connsiteY23" fmla="*/ 962025 h 1343025"/>
              <a:gd name="connsiteX24" fmla="*/ 47625 w 2048074"/>
              <a:gd name="connsiteY24" fmla="*/ 1019175 h 1343025"/>
              <a:gd name="connsiteX25" fmla="*/ 180975 w 2048074"/>
              <a:gd name="connsiteY25" fmla="*/ 1123950 h 1343025"/>
              <a:gd name="connsiteX26" fmla="*/ 323850 w 2048074"/>
              <a:gd name="connsiteY26" fmla="*/ 1209675 h 1343025"/>
              <a:gd name="connsiteX27" fmla="*/ 571500 w 2048074"/>
              <a:gd name="connsiteY27" fmla="*/ 1276350 h 1343025"/>
              <a:gd name="connsiteX28" fmla="*/ 923925 w 2048074"/>
              <a:gd name="connsiteY28" fmla="*/ 1343025 h 1343025"/>
              <a:gd name="connsiteX29" fmla="*/ 1466850 w 2048074"/>
              <a:gd name="connsiteY29" fmla="*/ 1295400 h 1343025"/>
              <a:gd name="connsiteX30" fmla="*/ 1600200 w 2048074"/>
              <a:gd name="connsiteY30" fmla="*/ 1190625 h 1343025"/>
              <a:gd name="connsiteX31" fmla="*/ 1866900 w 2048074"/>
              <a:gd name="connsiteY31" fmla="*/ 1009650 h 1343025"/>
              <a:gd name="connsiteX32" fmla="*/ 2000250 w 2048074"/>
              <a:gd name="connsiteY32" fmla="*/ 895350 h 1343025"/>
              <a:gd name="connsiteX33" fmla="*/ 2038350 w 2048074"/>
              <a:gd name="connsiteY33" fmla="*/ 800100 h 1343025"/>
              <a:gd name="connsiteX34" fmla="*/ 2047875 w 2048074"/>
              <a:gd name="connsiteY34" fmla="*/ 609600 h 1343025"/>
              <a:gd name="connsiteX35" fmla="*/ 2028825 w 2048074"/>
              <a:gd name="connsiteY35" fmla="*/ 409575 h 1343025"/>
              <a:gd name="connsiteX36" fmla="*/ 1981200 w 2048074"/>
              <a:gd name="connsiteY36" fmla="*/ 295275 h 1343025"/>
              <a:gd name="connsiteX37" fmla="*/ 1971675 w 2048074"/>
              <a:gd name="connsiteY37" fmla="*/ 257175 h 1343025"/>
              <a:gd name="connsiteX38" fmla="*/ 1905000 w 2048074"/>
              <a:gd name="connsiteY38" fmla="*/ 209550 h 1343025"/>
              <a:gd name="connsiteX39" fmla="*/ 1876425 w 2048074"/>
              <a:gd name="connsiteY39" fmla="*/ 190500 h 1343025"/>
              <a:gd name="connsiteX40" fmla="*/ 1847850 w 2048074"/>
              <a:gd name="connsiteY40" fmla="*/ 161925 h 1343025"/>
              <a:gd name="connsiteX41" fmla="*/ 1762125 w 2048074"/>
              <a:gd name="connsiteY41" fmla="*/ 104775 h 1343025"/>
              <a:gd name="connsiteX42" fmla="*/ 1695450 w 2048074"/>
              <a:gd name="connsiteY42" fmla="*/ 57150 h 1343025"/>
              <a:gd name="connsiteX43" fmla="*/ 1628775 w 2048074"/>
              <a:gd name="connsiteY43" fmla="*/ 0 h 134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48074" h="1343025">
                <a:moveTo>
                  <a:pt x="1628775" y="0"/>
                </a:moveTo>
                <a:lnTo>
                  <a:pt x="1628775" y="0"/>
                </a:lnTo>
                <a:cubicBezTo>
                  <a:pt x="1603375" y="25400"/>
                  <a:pt x="1581109" y="54380"/>
                  <a:pt x="1552575" y="76200"/>
                </a:cubicBezTo>
                <a:cubicBezTo>
                  <a:pt x="1526609" y="96057"/>
                  <a:pt x="1494690" y="106693"/>
                  <a:pt x="1466850" y="123825"/>
                </a:cubicBezTo>
                <a:cubicBezTo>
                  <a:pt x="1453330" y="132145"/>
                  <a:pt x="1441668" y="143173"/>
                  <a:pt x="1428750" y="152400"/>
                </a:cubicBezTo>
                <a:cubicBezTo>
                  <a:pt x="1419435" y="159054"/>
                  <a:pt x="1408867" y="164000"/>
                  <a:pt x="1400175" y="171450"/>
                </a:cubicBezTo>
                <a:cubicBezTo>
                  <a:pt x="1368875" y="198279"/>
                  <a:pt x="1352131" y="227360"/>
                  <a:pt x="1314450" y="247650"/>
                </a:cubicBezTo>
                <a:cubicBezTo>
                  <a:pt x="1290565" y="260511"/>
                  <a:pt x="1263080" y="265300"/>
                  <a:pt x="1238250" y="276225"/>
                </a:cubicBezTo>
                <a:cubicBezTo>
                  <a:pt x="1183649" y="300249"/>
                  <a:pt x="1132917" y="333561"/>
                  <a:pt x="1076325" y="352425"/>
                </a:cubicBezTo>
                <a:cubicBezTo>
                  <a:pt x="1014199" y="373134"/>
                  <a:pt x="992606" y="380978"/>
                  <a:pt x="904875" y="400050"/>
                </a:cubicBezTo>
                <a:cubicBezTo>
                  <a:pt x="879862" y="405488"/>
                  <a:pt x="854075" y="406400"/>
                  <a:pt x="828675" y="409575"/>
                </a:cubicBezTo>
                <a:cubicBezTo>
                  <a:pt x="644662" y="541013"/>
                  <a:pt x="882191" y="380026"/>
                  <a:pt x="685800" y="485775"/>
                </a:cubicBezTo>
                <a:cubicBezTo>
                  <a:pt x="575505" y="545165"/>
                  <a:pt x="691670" y="510501"/>
                  <a:pt x="600075" y="533400"/>
                </a:cubicBezTo>
                <a:cubicBezTo>
                  <a:pt x="590550" y="555625"/>
                  <a:pt x="583941" y="579341"/>
                  <a:pt x="571500" y="600075"/>
                </a:cubicBezTo>
                <a:cubicBezTo>
                  <a:pt x="564570" y="611626"/>
                  <a:pt x="551795" y="618513"/>
                  <a:pt x="542925" y="628650"/>
                </a:cubicBezTo>
                <a:cubicBezTo>
                  <a:pt x="529538" y="643950"/>
                  <a:pt x="518562" y="661289"/>
                  <a:pt x="504825" y="676275"/>
                </a:cubicBezTo>
                <a:cubicBezTo>
                  <a:pt x="483586" y="699444"/>
                  <a:pt x="467333" y="731277"/>
                  <a:pt x="438150" y="742950"/>
                </a:cubicBezTo>
                <a:cubicBezTo>
                  <a:pt x="422275" y="749300"/>
                  <a:pt x="406534" y="755997"/>
                  <a:pt x="390525" y="762000"/>
                </a:cubicBezTo>
                <a:cubicBezTo>
                  <a:pt x="381124" y="765525"/>
                  <a:pt x="370727" y="766649"/>
                  <a:pt x="361950" y="771525"/>
                </a:cubicBezTo>
                <a:cubicBezTo>
                  <a:pt x="267811" y="823824"/>
                  <a:pt x="345030" y="802920"/>
                  <a:pt x="247650" y="819150"/>
                </a:cubicBezTo>
                <a:cubicBezTo>
                  <a:pt x="121668" y="894739"/>
                  <a:pt x="274561" y="810265"/>
                  <a:pt x="152400" y="857250"/>
                </a:cubicBezTo>
                <a:cubicBezTo>
                  <a:pt x="10167" y="911955"/>
                  <a:pt x="140641" y="886144"/>
                  <a:pt x="9525" y="904875"/>
                </a:cubicBezTo>
                <a:cubicBezTo>
                  <a:pt x="6350" y="914400"/>
                  <a:pt x="0" y="923410"/>
                  <a:pt x="0" y="933450"/>
                </a:cubicBezTo>
                <a:cubicBezTo>
                  <a:pt x="0" y="943490"/>
                  <a:pt x="4649" y="953248"/>
                  <a:pt x="9525" y="962025"/>
                </a:cubicBezTo>
                <a:cubicBezTo>
                  <a:pt x="20644" y="982039"/>
                  <a:pt x="33569" y="1001103"/>
                  <a:pt x="47625" y="1019175"/>
                </a:cubicBezTo>
                <a:cubicBezTo>
                  <a:pt x="75815" y="1055419"/>
                  <a:pt x="164436" y="1113136"/>
                  <a:pt x="180975" y="1123950"/>
                </a:cubicBezTo>
                <a:cubicBezTo>
                  <a:pt x="227460" y="1154344"/>
                  <a:pt x="272110" y="1189484"/>
                  <a:pt x="323850" y="1209675"/>
                </a:cubicBezTo>
                <a:cubicBezTo>
                  <a:pt x="403490" y="1240754"/>
                  <a:pt x="488371" y="1256399"/>
                  <a:pt x="571500" y="1276350"/>
                </a:cubicBezTo>
                <a:cubicBezTo>
                  <a:pt x="741932" y="1317254"/>
                  <a:pt x="776312" y="1320315"/>
                  <a:pt x="923925" y="1343025"/>
                </a:cubicBezTo>
                <a:cubicBezTo>
                  <a:pt x="1104900" y="1327150"/>
                  <a:pt x="1289624" y="1335338"/>
                  <a:pt x="1466850" y="1295400"/>
                </a:cubicBezTo>
                <a:cubicBezTo>
                  <a:pt x="1521996" y="1282973"/>
                  <a:pt x="1557572" y="1227752"/>
                  <a:pt x="1600200" y="1190625"/>
                </a:cubicBezTo>
                <a:cubicBezTo>
                  <a:pt x="1810583" y="1007388"/>
                  <a:pt x="1679823" y="1060671"/>
                  <a:pt x="1866900" y="1009650"/>
                </a:cubicBezTo>
                <a:cubicBezTo>
                  <a:pt x="1929014" y="970829"/>
                  <a:pt x="1961631" y="961002"/>
                  <a:pt x="2000250" y="895350"/>
                </a:cubicBezTo>
                <a:cubicBezTo>
                  <a:pt x="2017588" y="865875"/>
                  <a:pt x="2025650" y="831850"/>
                  <a:pt x="2038350" y="800100"/>
                </a:cubicBezTo>
                <a:cubicBezTo>
                  <a:pt x="2041525" y="736600"/>
                  <a:pt x="2049425" y="673160"/>
                  <a:pt x="2047875" y="609600"/>
                </a:cubicBezTo>
                <a:cubicBezTo>
                  <a:pt x="2046242" y="542643"/>
                  <a:pt x="2042723" y="475094"/>
                  <a:pt x="2028825" y="409575"/>
                </a:cubicBezTo>
                <a:cubicBezTo>
                  <a:pt x="2020260" y="369198"/>
                  <a:pt x="1991211" y="335318"/>
                  <a:pt x="1981200" y="295275"/>
                </a:cubicBezTo>
                <a:cubicBezTo>
                  <a:pt x="1978025" y="282575"/>
                  <a:pt x="1978170" y="268541"/>
                  <a:pt x="1971675" y="257175"/>
                </a:cubicBezTo>
                <a:cubicBezTo>
                  <a:pt x="1954750" y="227556"/>
                  <a:pt x="1932285" y="225141"/>
                  <a:pt x="1905000" y="209550"/>
                </a:cubicBezTo>
                <a:cubicBezTo>
                  <a:pt x="1895061" y="203870"/>
                  <a:pt x="1885219" y="197829"/>
                  <a:pt x="1876425" y="190500"/>
                </a:cubicBezTo>
                <a:cubicBezTo>
                  <a:pt x="1866077" y="181876"/>
                  <a:pt x="1858483" y="170195"/>
                  <a:pt x="1847850" y="161925"/>
                </a:cubicBezTo>
                <a:cubicBezTo>
                  <a:pt x="1762125" y="95250"/>
                  <a:pt x="1819275" y="147638"/>
                  <a:pt x="1762125" y="104775"/>
                </a:cubicBezTo>
                <a:cubicBezTo>
                  <a:pt x="1714867" y="69331"/>
                  <a:pt x="1737234" y="85006"/>
                  <a:pt x="1695450" y="57150"/>
                </a:cubicBezTo>
                <a:cubicBezTo>
                  <a:pt x="1672878" y="23291"/>
                  <a:pt x="1639888" y="9525"/>
                  <a:pt x="1628775" y="0"/>
                </a:cubicBezTo>
                <a:close/>
              </a:path>
            </a:pathLst>
          </a:custGeom>
          <a:solidFill>
            <a:srgbClr val="F1E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879635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BC0AC-CC1F-493E-CB2F-71D48D504491}"/>
            </a:ext>
          </a:extLst>
        </p:cNvPr>
        <p:cNvGrpSpPr/>
        <p:nvPr/>
      </p:nvGrpSpPr>
      <p:grpSpPr>
        <a:xfrm>
          <a:off x="0" y="0"/>
          <a:ext cx="0" cy="0"/>
          <a:chOff x="0" y="0"/>
          <a:chExt cx="0" cy="0"/>
        </a:xfrm>
      </p:grpSpPr>
      <p:pic>
        <p:nvPicPr>
          <p:cNvPr id="18" name="Afbeelding 17">
            <a:extLst>
              <a:ext uri="{FF2B5EF4-FFF2-40B4-BE49-F238E27FC236}">
                <a16:creationId xmlns:a16="http://schemas.microsoft.com/office/drawing/2014/main" id="{FA7EC9D3-64E8-E03E-E32B-6080F7B337D1}"/>
              </a:ext>
            </a:extLst>
          </p:cNvPr>
          <p:cNvPicPr>
            <a:picLocks noChangeAspect="1"/>
          </p:cNvPicPr>
          <p:nvPr/>
        </p:nvPicPr>
        <p:blipFill>
          <a:blip r:embed="rId3"/>
          <a:stretch>
            <a:fillRect/>
          </a:stretch>
        </p:blipFill>
        <p:spPr>
          <a:xfrm>
            <a:off x="-1456141" y="947950"/>
            <a:ext cx="14290107" cy="5899452"/>
          </a:xfrm>
          <a:prstGeom prst="rect">
            <a:avLst/>
          </a:prstGeom>
        </p:spPr>
      </p:pic>
      <p:sp>
        <p:nvSpPr>
          <p:cNvPr id="14" name="Titel 1">
            <a:extLst>
              <a:ext uri="{FF2B5EF4-FFF2-40B4-BE49-F238E27FC236}">
                <a16:creationId xmlns:a16="http://schemas.microsoft.com/office/drawing/2014/main" id="{AF592C92-E4C1-D470-E31E-8A45DBD2BF82}"/>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20000"/>
          </a:bodyPr>
          <a:lstStyle>
            <a:lvl1pPr algn="l" defTabSz="914400" rtl="0" eaLnBrk="1" latinLnBrk="0" hangingPunct="1">
              <a:spcBef>
                <a:spcPct val="0"/>
              </a:spcBef>
              <a:buNone/>
              <a:defRPr sz="3000" b="1" kern="1200">
                <a:solidFill>
                  <a:srgbClr val="2D3540"/>
                </a:solidFill>
                <a:latin typeface="+mj-lt"/>
                <a:ea typeface="+mj-ea"/>
                <a:cs typeface="+mj-cs"/>
              </a:defRPr>
            </a:lvl1pPr>
          </a:lstStyle>
          <a:p>
            <a:r>
              <a:rPr lang="sv-SE" sz="3200">
                <a:solidFill>
                  <a:schemeClr val="tx1"/>
                </a:solidFill>
                <a:latin typeface="+mn-lt"/>
                <a:cs typeface="Calibri Light" panose="020F0302020204030204" pitchFamily="34" charset="0"/>
              </a:rPr>
              <a:t>Geschiedenis bodem – </a:t>
            </a:r>
            <a:r>
              <a:rPr lang="sv-SE" sz="3200">
                <a:solidFill>
                  <a:srgbClr val="3EB7F2"/>
                </a:solidFill>
                <a:latin typeface="+mn-lt"/>
                <a:cs typeface="Calibri Light" panose="020F0302020204030204" pitchFamily="34" charset="0"/>
              </a:rPr>
              <a:t>Bouwen in de Delta</a:t>
            </a:r>
            <a:endParaRPr lang="nl-NL" sz="3200">
              <a:solidFill>
                <a:srgbClr val="3EB7F2"/>
              </a:solidFill>
              <a:latin typeface="+mn-lt"/>
              <a:cs typeface="Calibri Light" panose="020F0302020204030204" pitchFamily="34" charset="0"/>
            </a:endParaRPr>
          </a:p>
        </p:txBody>
      </p:sp>
    </p:spTree>
    <p:extLst>
      <p:ext uri="{BB962C8B-B14F-4D97-AF65-F5344CB8AC3E}">
        <p14:creationId xmlns:p14="http://schemas.microsoft.com/office/powerpoint/2010/main" val="105825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3C434-E9E7-3F62-6AF9-3BC6931E3695}"/>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0A839CE5-259C-9BF2-CC03-7C9E4C6E0C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24706" y="3715781"/>
            <a:ext cx="6214158" cy="2984108"/>
          </a:xfrm>
          <a:prstGeom prst="rect">
            <a:avLst/>
          </a:prstGeom>
        </p:spPr>
      </p:pic>
      <p:sp>
        <p:nvSpPr>
          <p:cNvPr id="12" name="Title 1">
            <a:extLst>
              <a:ext uri="{FF2B5EF4-FFF2-40B4-BE49-F238E27FC236}">
                <a16:creationId xmlns:a16="http://schemas.microsoft.com/office/drawing/2014/main" id="{0CC095D1-153A-E867-B098-A8F8721479BE}"/>
              </a:ext>
            </a:extLst>
          </p:cNvPr>
          <p:cNvSpPr txBox="1">
            <a:spLocks/>
          </p:cNvSpPr>
          <p:nvPr/>
        </p:nvSpPr>
        <p:spPr>
          <a:xfrm>
            <a:off x="3438522" y="1148125"/>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a:t>Bodemdaling</a:t>
            </a:r>
            <a:endParaRPr lang="en-US" sz="4000" b="1">
              <a:latin typeface="+mn-lt"/>
            </a:endParaRPr>
          </a:p>
        </p:txBody>
      </p:sp>
      <p:pic>
        <p:nvPicPr>
          <p:cNvPr id="4" name="Picture 2" descr="Kennis Centrum Aanpak Funderingsproblematiek Logo">
            <a:extLst>
              <a:ext uri="{FF2B5EF4-FFF2-40B4-BE49-F238E27FC236}">
                <a16:creationId xmlns:a16="http://schemas.microsoft.com/office/drawing/2014/main" id="{D4E75EA0-3C9A-0D58-3ACA-A01F276E0C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80" y="264678"/>
            <a:ext cx="3163385" cy="331703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AD3FC248-FB87-8C9E-AD6E-0A8B9D842EC4}"/>
              </a:ext>
            </a:extLst>
          </p:cNvPr>
          <p:cNvPicPr>
            <a:picLocks noChangeAspect="1"/>
          </p:cNvPicPr>
          <p:nvPr/>
        </p:nvPicPr>
        <p:blipFill>
          <a:blip r:embed="rId5"/>
          <a:stretch>
            <a:fillRect/>
          </a:stretch>
        </p:blipFill>
        <p:spPr>
          <a:xfrm>
            <a:off x="10724078" y="74948"/>
            <a:ext cx="1438476" cy="266737"/>
          </a:xfrm>
          <a:prstGeom prst="rect">
            <a:avLst/>
          </a:prstGeom>
        </p:spPr>
      </p:pic>
    </p:spTree>
    <p:extLst>
      <p:ext uri="{BB962C8B-B14F-4D97-AF65-F5344CB8AC3E}">
        <p14:creationId xmlns:p14="http://schemas.microsoft.com/office/powerpoint/2010/main" val="798453103"/>
      </p:ext>
    </p:extLst>
  </p:cSld>
  <p:clrMapOvr>
    <a:masterClrMapping/>
  </p:clrMapOvr>
</p:sld>
</file>

<file path=ppt/theme/theme1.xml><?xml version="1.0" encoding="utf-8"?>
<a:theme xmlns:a="http://schemas.openxmlformats.org/drawingml/2006/main" name="1_Kantoorthema">
  <a:themeElements>
    <a:clrScheme name="Custom 1">
      <a:dk1>
        <a:srgbClr val="2D354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3d6d76d-0d8e-4e37-8702-38c692511b8a">
      <Terms xmlns="http://schemas.microsoft.com/office/infopath/2007/PartnerControls"/>
    </lcf76f155ced4ddcb4097134ff3c332f>
    <TaxCatchAll xmlns="39fbd8fe-b442-4b0d-b9ef-dfa9c3ff994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FD3283FFECCC47A9126C3169BE52AF" ma:contentTypeVersion="13" ma:contentTypeDescription="Create a new document." ma:contentTypeScope="" ma:versionID="a4f5b746b69db81ff1f23a4e691ca85a">
  <xsd:schema xmlns:xsd="http://www.w3.org/2001/XMLSchema" xmlns:xs="http://www.w3.org/2001/XMLSchema" xmlns:p="http://schemas.microsoft.com/office/2006/metadata/properties" xmlns:ns2="63d6d76d-0d8e-4e37-8702-38c692511b8a" xmlns:ns3="39fbd8fe-b442-4b0d-b9ef-dfa9c3ff9946" targetNamespace="http://schemas.microsoft.com/office/2006/metadata/properties" ma:root="true" ma:fieldsID="7ae4f1a7ce9680143e7c58286078aff2" ns2:_="" ns3:_="">
    <xsd:import namespace="63d6d76d-0d8e-4e37-8702-38c692511b8a"/>
    <xsd:import namespace="39fbd8fe-b442-4b0d-b9ef-dfa9c3ff994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d6d76d-0d8e-4e37-8702-38c692511b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0df052d-ede9-481b-bb58-5c2c6dd247a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fbd8fe-b442-4b0d-b9ef-dfa9c3ff994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f2c7477-4fc6-4f70-a322-4a728acef521}" ma:internalName="TaxCatchAll" ma:showField="CatchAllData" ma:web="39fbd8fe-b442-4b0d-b9ef-dfa9c3ff99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A31098-5799-4364-A48F-E07DF37E3B0B}">
  <ds:schemaRefs>
    <ds:schemaRef ds:uri="http://purl.org/dc/terms/"/>
    <ds:schemaRef ds:uri="http://schemas.microsoft.com/office/2006/metadata/properties"/>
    <ds:schemaRef ds:uri="http://www.w3.org/XML/1998/namespace"/>
    <ds:schemaRef ds:uri="63d6d76d-0d8e-4e37-8702-38c692511b8a"/>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39fbd8fe-b442-4b0d-b9ef-dfa9c3ff9946"/>
    <ds:schemaRef ds:uri="http://purl.org/dc/elements/1.1/"/>
  </ds:schemaRefs>
</ds:datastoreItem>
</file>

<file path=customXml/itemProps2.xml><?xml version="1.0" encoding="utf-8"?>
<ds:datastoreItem xmlns:ds="http://schemas.openxmlformats.org/officeDocument/2006/customXml" ds:itemID="{F8451EA5-A48F-49C1-8FFC-370315C3692E}">
  <ds:schemaRefs>
    <ds:schemaRef ds:uri="39fbd8fe-b442-4b0d-b9ef-dfa9c3ff9946"/>
    <ds:schemaRef ds:uri="63d6d76d-0d8e-4e37-8702-38c692511b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5906A5-60F7-4157-8138-A67459E584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1875</Words>
  <Application>Microsoft Office PowerPoint</Application>
  <PresentationFormat>Breedbeeld</PresentationFormat>
  <Paragraphs>361</Paragraphs>
  <Slides>59</Slides>
  <Notes>42</Notes>
  <HiddenSlides>0</HiddenSlides>
  <MMClips>1</MMClips>
  <ScaleCrop>false</ScaleCrop>
  <HeadingPairs>
    <vt:vector size="4" baseType="variant">
      <vt:variant>
        <vt:lpstr>Thema</vt:lpstr>
      </vt:variant>
      <vt:variant>
        <vt:i4>1</vt:i4>
      </vt:variant>
      <vt:variant>
        <vt:lpstr>Diatitels</vt:lpstr>
      </vt:variant>
      <vt:variant>
        <vt:i4>59</vt:i4>
      </vt:variant>
    </vt:vector>
  </HeadingPairs>
  <TitlesOfParts>
    <vt:vector size="60" baseType="lpstr">
      <vt:lpstr>1_Kantoorthema</vt:lpstr>
      <vt:lpstr>PowerPoint-presentatie</vt:lpstr>
      <vt:lpstr>Introductie Problematiek – Aandacht in droge zomers</vt:lpstr>
      <vt:lpstr>Introductie KCAF</vt:lpstr>
      <vt:lpstr>Introductie KCAF</vt:lpstr>
      <vt:lpstr>PowerPoint-presentatie</vt:lpstr>
      <vt:lpstr>PowerPoint-presentatie</vt:lpstr>
      <vt:lpstr>Meldingen – Bouwen in de Delta</vt:lpstr>
      <vt:lpstr>PowerPoint-presentatie</vt:lpstr>
      <vt:lpstr>PowerPoint-presentatie</vt:lpstr>
      <vt:lpstr>Bodemdaling</vt:lpstr>
      <vt:lpstr>Bodemdaling</vt:lpstr>
      <vt:lpstr>Bodemdaling</vt:lpstr>
      <vt:lpstr>Bodemdaling</vt:lpstr>
      <vt:lpstr>Gevolgen van bodemdaling</vt:lpstr>
      <vt:lpstr>PowerPoint-presentatie</vt:lpstr>
      <vt:lpstr>Gevolgen van bodemdaling: Openbare ruimte</vt:lpstr>
      <vt:lpstr>PowerPoint-presentatie</vt:lpstr>
      <vt:lpstr>Gevolgen van bodemdaling: Wateroverlast</vt:lpstr>
      <vt:lpstr>PowerPoint-presentatie</vt:lpstr>
      <vt:lpstr>Welke funderingsrisico’s zijn er?</vt:lpstr>
      <vt:lpstr>Funderingsschade</vt:lpstr>
      <vt:lpstr>Welke Funderingsrisico’s zijn er? – Droogstand (Paalrot)</vt:lpstr>
      <vt:lpstr>Welke Funderingsrisico’s zijn er? – Droogstand (Paalrot)</vt:lpstr>
      <vt:lpstr>Welke Funderingsrisico’s zijn er? – Bacteriële aantasting (Palenpest)</vt:lpstr>
      <vt:lpstr>Welke Funderingsrisico’s zijn er? – Bacteriële aantasting (Palenpest)</vt:lpstr>
      <vt:lpstr>Welke Funderingsrisico’s zijn er? – Negatieve kleef</vt:lpstr>
      <vt:lpstr>Welke Funderingsrisico’s zijn er? – Negatieve kleef</vt:lpstr>
      <vt:lpstr>Welke Funderingsrisico’s zijn er? – Optrekkend vocht</vt:lpstr>
      <vt:lpstr>Welke Funderingsrisico’s zijn er? – Optrekkend vocht</vt:lpstr>
      <vt:lpstr>Welke Funderingsrisico’s zijn er? – Verschilzakking</vt:lpstr>
      <vt:lpstr>Welke Funderingsrisico’s zijn er? – Verschilzakking</vt:lpstr>
      <vt:lpstr>Welke Funderingsrisico’s zijn er? – Bodemdaling</vt:lpstr>
      <vt:lpstr>PowerPoint-presentatie</vt:lpstr>
      <vt:lpstr>De stand van het land – Funderingstypes</vt:lpstr>
      <vt:lpstr>De stand van het land – Funderingsrisico’s</vt:lpstr>
      <vt:lpstr>PowerPoint-presentatie</vt:lpstr>
      <vt:lpstr>PowerPoint-presentatie</vt:lpstr>
      <vt:lpstr>PowerPoint-presentatie</vt:lpstr>
      <vt:lpstr>PowerPoint-presentatie</vt:lpstr>
      <vt:lpstr>Wat is FunderMaps?</vt:lpstr>
      <vt:lpstr>Datadekking – Datadekking</vt:lpstr>
      <vt:lpstr>Onsluiting in map-viewer - Funderingstype</vt:lpstr>
      <vt:lpstr>Modellen – Funderingstype (vastgesteld + indicatief)</vt:lpstr>
      <vt:lpstr>Ontsluiting in map-viewer – Kwaliteitsgegevens uit onderzoeken</vt:lpstr>
      <vt:lpstr>Ontsluiting in map-viewer – Pandzakking</vt:lpstr>
      <vt:lpstr>Modellen – Funderingsrisico’s</vt:lpstr>
      <vt:lpstr>Het Funderingsrisicorapport</vt:lpstr>
      <vt:lpstr>PowerPoint-presentatie</vt:lpstr>
      <vt:lpstr>PowerPoint-presentatie</vt:lpstr>
      <vt:lpstr>Inzicht in funderingsrisico’s – QuickScan-richtlijn</vt:lpstr>
      <vt:lpstr>PowerPoint-presentatie</vt:lpstr>
      <vt:lpstr>De QuickScan – Visuele inspectie</vt:lpstr>
      <vt:lpstr>De QuickScan - Loodmeting</vt:lpstr>
      <vt:lpstr>De QuickScan - Lintvoegmeting</vt:lpstr>
      <vt:lpstr>De QuickScan – Satelliet metingen (optioneel)</vt:lpstr>
      <vt:lpstr>De QuickScan - Beoordeling</vt:lpstr>
      <vt:lpstr>De QuickScan – Beoordelingsmethodiek</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FunderMaps B.V.</dc:creator>
  <cp:lastModifiedBy>Don Zandbergen</cp:lastModifiedBy>
  <cp:revision>4</cp:revision>
  <cp:lastPrinted>2021-11-07T15:21:25Z</cp:lastPrinted>
  <dcterms:created xsi:type="dcterms:W3CDTF">2020-09-01T09:33:34Z</dcterms:created>
  <dcterms:modified xsi:type="dcterms:W3CDTF">2026-04-02T08:59:30Z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0x010100D7FD3283FFECCC47A9126C3169BE52AF</vt:lpwstr>
  </property>
  <property fmtid="{D5CDD505-2E9C-101B-9397-08002B2CF9AE}" pid="3" name="MediaServiceImageTags">
    <vt:lpwstr/>
  </property>
</Properties>
</file>