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93" r:id="rId3"/>
    <p:sldId id="300" r:id="rId4"/>
    <p:sldId id="296" r:id="rId5"/>
    <p:sldId id="310" r:id="rId6"/>
    <p:sldId id="309" r:id="rId7"/>
    <p:sldId id="312" r:id="rId8"/>
    <p:sldId id="311" r:id="rId9"/>
    <p:sldId id="261" r:id="rId10"/>
    <p:sldId id="302" r:id="rId11"/>
    <p:sldId id="303" r:id="rId12"/>
    <p:sldId id="306" r:id="rId13"/>
    <p:sldId id="304" r:id="rId14"/>
    <p:sldId id="307" r:id="rId15"/>
    <p:sldId id="313" r:id="rId16"/>
    <p:sldId id="308" r:id="rId17"/>
  </p:sldIdLst>
  <p:sldSz cx="12190413" cy="6858000"/>
  <p:notesSz cx="6742113" cy="98726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7DB"/>
    <a:srgbClr val="D90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D02B4F-1412-4BD2-BE0B-D13FDA12C378}" v="1" dt="2025-11-06T10:30:22.8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344" autoAdjust="0"/>
  </p:normalViewPr>
  <p:slideViewPr>
    <p:cSldViewPr showGuides="1">
      <p:cViewPr varScale="1">
        <p:scale>
          <a:sx n="121" d="100"/>
          <a:sy n="121" d="100"/>
        </p:scale>
        <p:origin x="15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AC1F4D-1D4D-460F-8191-DE21CC3E1AE2}" type="datetimeFigureOut">
              <a:rPr lang="nl-NL" smtClean="0"/>
              <a:t>6-11-2025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83363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AD56B2-42C7-4E8B-B60B-D2B5153666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4865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D56B2-42C7-4E8B-B60B-D2B51536669A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56918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Rick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D56B2-42C7-4E8B-B60B-D2B51536669A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68373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Rick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D56B2-42C7-4E8B-B60B-D2B51536669A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24261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Rick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D56B2-42C7-4E8B-B60B-D2B51536669A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05419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Rick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D56B2-42C7-4E8B-B60B-D2B51536669A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00414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Rick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D56B2-42C7-4E8B-B60B-D2B51536669A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82828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Rick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D56B2-42C7-4E8B-B60B-D2B51536669A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68929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Rick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D56B2-42C7-4E8B-B60B-D2B51536669A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9720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Rick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D56B2-42C7-4E8B-B60B-D2B51536669A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219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Rick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D56B2-42C7-4E8B-B60B-D2B51536669A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6779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Rick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D56B2-42C7-4E8B-B60B-D2B51536669A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1883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217 type melding/ </a:t>
            </a:r>
            <a:r>
              <a:rPr lang="en-US" dirty="0" err="1"/>
              <a:t>storingen</a:t>
            </a:r>
            <a:endParaRPr lang="en-US" dirty="0"/>
          </a:p>
          <a:p>
            <a:r>
              <a:rPr lang="en-US" dirty="0"/>
              <a:t>25000 </a:t>
            </a:r>
            <a:r>
              <a:rPr lang="en-US" dirty="0" err="1"/>
              <a:t>meldingen</a:t>
            </a:r>
            <a:r>
              <a:rPr lang="en-US" dirty="0"/>
              <a:t>/ </a:t>
            </a:r>
            <a:r>
              <a:rPr lang="en-US" dirty="0" err="1"/>
              <a:t>storingen</a:t>
            </a:r>
            <a:endParaRPr lang="en-US" dirty="0"/>
          </a:p>
          <a:p>
            <a:endParaRPr lang="en-US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D56B2-42C7-4E8B-B60B-D2B51536669A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5247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217 type melding/ </a:t>
            </a:r>
            <a:r>
              <a:rPr lang="en-US" dirty="0" err="1"/>
              <a:t>storingen</a:t>
            </a:r>
            <a:endParaRPr lang="en-US" dirty="0"/>
          </a:p>
          <a:p>
            <a:r>
              <a:rPr lang="en-US" dirty="0"/>
              <a:t>25000 </a:t>
            </a:r>
            <a:r>
              <a:rPr lang="en-US" dirty="0" err="1"/>
              <a:t>meldingen</a:t>
            </a:r>
            <a:r>
              <a:rPr lang="en-US" dirty="0"/>
              <a:t>/ </a:t>
            </a:r>
            <a:r>
              <a:rPr lang="en-US" dirty="0" err="1"/>
              <a:t>storingen</a:t>
            </a:r>
            <a:endParaRPr lang="en-US" dirty="0"/>
          </a:p>
          <a:p>
            <a:endParaRPr lang="en-US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D56B2-42C7-4E8B-B60B-D2B51536669A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8843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D56B2-42C7-4E8B-B60B-D2B51536669A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9479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D56B2-42C7-4E8B-B60B-D2B51536669A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2696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Rick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D56B2-42C7-4E8B-B60B-D2B51536669A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2104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8B17-BFE4-40E6-AAF6-2EB150531C45}" type="datetimeFigureOut">
              <a:rPr lang="nl-NL" smtClean="0"/>
              <a:t>6-11-2025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8D977-393D-4D0C-9B1C-F067D0A666A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137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8B17-BFE4-40E6-AAF6-2EB150531C45}" type="datetimeFigureOut">
              <a:rPr lang="nl-NL" smtClean="0"/>
              <a:t>6-11-2025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8D977-393D-4D0C-9B1C-F067D0A666A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998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11784067" y="274639"/>
            <a:ext cx="3655008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12694" y="274639"/>
            <a:ext cx="10768198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8B17-BFE4-40E6-AAF6-2EB150531C45}" type="datetimeFigureOut">
              <a:rPr lang="nl-NL" smtClean="0"/>
              <a:t>6-11-2025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8D977-393D-4D0C-9B1C-F067D0A666A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0011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8B17-BFE4-40E6-AAF6-2EB150531C45}" type="datetimeFigureOut">
              <a:rPr lang="nl-NL" smtClean="0"/>
              <a:t>6-11-2025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8D977-393D-4D0C-9B1C-F067D0A666A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2781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8B17-BFE4-40E6-AAF6-2EB150531C45}" type="datetimeFigureOut">
              <a:rPr lang="nl-NL" smtClean="0"/>
              <a:t>6-11-2025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8D977-393D-4D0C-9B1C-F067D0A666A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9591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12695" y="1600201"/>
            <a:ext cx="721054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226413" y="1600201"/>
            <a:ext cx="721266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8B17-BFE4-40E6-AAF6-2EB150531C45}" type="datetimeFigureOut">
              <a:rPr lang="nl-NL" smtClean="0"/>
              <a:t>6-11-2025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8D977-393D-4D0C-9B1C-F067D0A666A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699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8B17-BFE4-40E6-AAF6-2EB150531C45}" type="datetimeFigureOut">
              <a:rPr lang="nl-NL" smtClean="0"/>
              <a:t>6-11-2025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8D977-393D-4D0C-9B1C-F067D0A666A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4862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8B17-BFE4-40E6-AAF6-2EB150531C45}" type="datetimeFigureOut">
              <a:rPr lang="nl-NL" smtClean="0"/>
              <a:t>6-11-2025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8D977-393D-4D0C-9B1C-F067D0A666A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2128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8B17-BFE4-40E6-AAF6-2EB150531C45}" type="datetimeFigureOut">
              <a:rPr lang="nl-NL" smtClean="0"/>
              <a:t>6-11-2025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8D977-393D-4D0C-9B1C-F067D0A666A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1088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8B17-BFE4-40E6-AAF6-2EB150531C45}" type="datetimeFigureOut">
              <a:rPr lang="nl-NL" smtClean="0"/>
              <a:t>6-11-2025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8D977-393D-4D0C-9B1C-F067D0A666A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6426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8B17-BFE4-40E6-AAF6-2EB150531C45}" type="datetimeFigureOut">
              <a:rPr lang="nl-NL" smtClean="0"/>
              <a:t>6-11-2025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8D977-393D-4D0C-9B1C-F067D0A666A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1288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88B17-BFE4-40E6-AAF6-2EB150531C45}" type="datetimeFigureOut">
              <a:rPr lang="nl-NL" smtClean="0"/>
              <a:t>6-11-2025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8D977-393D-4D0C-9B1C-F067D0A666A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9072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microsoft.com/office/2007/relationships/hdphoto" Target="../media/hdphoto2.wdp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microsoft.com/office/2007/relationships/hdphoto" Target="../media/hdphoto2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0097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0097DB"/>
              </a:solidFill>
            </a:endParaRPr>
          </a:p>
        </p:txBody>
      </p:sp>
      <p:pic>
        <p:nvPicPr>
          <p:cNvPr id="1026" name="Picture 2" descr="\\10.10.5.11\gpc\• Leiden\Logo's Gemeente Leiden\Logo's PNG\Leiden-Logo-Wi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9702" y="424176"/>
            <a:ext cx="1224136" cy="55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5">
            <a:extLst>
              <a:ext uri="{FF2B5EF4-FFF2-40B4-BE49-F238E27FC236}">
                <a16:creationId xmlns:a16="http://schemas.microsoft.com/office/drawing/2014/main" id="{C43F6804-73ED-6B18-A57D-A5070F99EB2B}"/>
              </a:ext>
            </a:extLst>
          </p:cNvPr>
          <p:cNvSpPr txBox="1">
            <a:spLocks noChangeAspect="1"/>
          </p:cNvSpPr>
          <p:nvPr/>
        </p:nvSpPr>
        <p:spPr>
          <a:xfrm>
            <a:off x="304586" y="1447077"/>
            <a:ext cx="11191220" cy="42484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 descr="\\10.10.5.11\gpc\ORDERS 2021\2100431_GD_GPC_Diverse GPC orders\2100431_DN_Campagne Huisstijl_Intern communicatie\Beeld\Skyline\PNG\Skyline_Intern communicatie_Smal_Wi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20" b="93796" l="1227" r="99932">
                        <a14:foregroundMark x1="29005" y1="93796" x2="29005" y2="93796"/>
                        <a14:foregroundMark x1="4703" y1="89051" x2="4703" y2="89051"/>
                        <a14:foregroundMark x1="1227" y1="89051" x2="1227" y2="89051"/>
                        <a14:foregroundMark x1="97069" y1="66423" x2="97069" y2="66423"/>
                        <a14:foregroundMark x1="57362" y1="6934" x2="57362" y2="6934"/>
                        <a14:foregroundMark x1="58282" y1="10219" x2="58282" y2="10219"/>
                        <a14:foregroundMark x1="59782" y1="23358" x2="59782" y2="23358"/>
                        <a14:foregroundMark x1="60157" y1="42701" x2="60157" y2="42701"/>
                        <a14:foregroundMark x1="59850" y1="53285" x2="59850" y2="53285"/>
                        <a14:foregroundMark x1="56510" y1="10219" x2="56510" y2="10219"/>
                        <a14:foregroundMark x1="55930" y1="13504" x2="55930" y2="13504"/>
                        <a14:foregroundMark x1="54772" y1="30657" x2="54772" y2="30657"/>
                        <a14:foregroundMark x1="63872" y1="32847" x2="63872" y2="32847"/>
                        <a14:foregroundMark x1="83436" y1="53285" x2="83436" y2="53285"/>
                        <a14:foregroundMark x1="99932" y1="86496" x2="99932" y2="86496"/>
                        <a14:foregroundMark x1="81970" y1="54015" x2="81970" y2="54015"/>
                        <a14:foregroundMark x1="76074" y1="2920" x2="76074" y2="2920"/>
                        <a14:foregroundMark x1="76619" y1="62409" x2="76619" y2="62409"/>
                        <a14:foregroundMark x1="76619" y1="62409" x2="76619" y2="62409"/>
                        <a14:foregroundMark x1="76619" y1="62409" x2="76619" y2="62409"/>
                        <a14:foregroundMark x1="72972" y1="65328" x2="72972" y2="65328"/>
                        <a14:foregroundMark x1="72972" y1="65328" x2="72972" y2="65328"/>
                        <a14:foregroundMark x1="72972" y1="65328" x2="72972" y2="65328"/>
                        <a14:foregroundMark x1="72597" y1="53285" x2="72597" y2="53285"/>
                        <a14:foregroundMark x1="69564" y1="50730" x2="69121" y2="51825"/>
                        <a14:foregroundMark x1="68507" y1="52555" x2="68507" y2="52555"/>
                        <a14:foregroundMark x1="68507" y1="52555" x2="68507" y2="52555"/>
                        <a14:foregroundMark x1="68507" y1="52555" x2="68507" y2="52555"/>
                        <a14:foregroundMark x1="63361" y1="83212" x2="63361" y2="83212"/>
                        <a14:foregroundMark x1="63361" y1="83212" x2="63361" y2="832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0304"/>
            <a:ext cx="12189600" cy="113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CB41A7F8-7F34-2985-3DFC-9D0E16B331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373" y="980728"/>
            <a:ext cx="5961746" cy="4536504"/>
          </a:xfrm>
          <a:prstGeom prst="rect">
            <a:avLst/>
          </a:prstGeom>
        </p:spPr>
      </p:pic>
      <p:sp>
        <p:nvSpPr>
          <p:cNvPr id="2" name="Titel 1"/>
          <p:cNvSpPr>
            <a:spLocks noGrp="1" noChangeAspect="1"/>
          </p:cNvSpPr>
          <p:nvPr>
            <p:ph type="ctrTitle"/>
          </p:nvPr>
        </p:nvSpPr>
        <p:spPr>
          <a:xfrm>
            <a:off x="211564" y="332656"/>
            <a:ext cx="11377263" cy="1537353"/>
          </a:xfrm>
        </p:spPr>
        <p:txBody>
          <a:bodyPr anchor="t">
            <a:normAutofit fontScale="90000"/>
          </a:bodyPr>
          <a:lstStyle/>
          <a:p>
            <a:pPr algn="l"/>
            <a:r>
              <a:rPr lang="nl-NL" sz="4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Dashboard</a:t>
            </a:r>
            <a:br>
              <a:rPr lang="nl-NL" sz="4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4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rioolgemalen</a:t>
            </a:r>
            <a:br>
              <a:rPr lang="nl-NL" sz="4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nl-NL" sz="4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november 2025</a:t>
            </a:r>
            <a:br>
              <a:rPr lang="nl-NL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nl-NL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Danny Boers</a:t>
            </a:r>
            <a:br>
              <a:rPr lang="nl-NL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i.s.m.</a:t>
            </a:r>
            <a:br>
              <a:rPr lang="nl-NL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nl-NL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Vidabo</a:t>
            </a:r>
            <a:br>
              <a:rPr lang="nl-NL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Cedric van Veelen</a:t>
            </a:r>
            <a:br>
              <a:rPr lang="nl-NL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Erwin Schreve</a:t>
            </a:r>
            <a:br>
              <a:rPr lang="nl-NL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Edwin de Haas</a:t>
            </a:r>
            <a:br>
              <a:rPr lang="nl-NL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Gerrit Hofland</a:t>
            </a:r>
            <a:br>
              <a:rPr lang="nl-NL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René Valentijn</a:t>
            </a:r>
            <a:br>
              <a:rPr lang="nl-NL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Rick Chaudron</a:t>
            </a:r>
            <a:br>
              <a:rPr lang="nl-NL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nl-NL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nl-NL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026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2579264-338A-8C6F-EFFB-1D8D1E36B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5310" y="1362813"/>
            <a:ext cx="8852395" cy="5022244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0" y="0"/>
            <a:ext cx="12190413" cy="1340768"/>
          </a:xfrm>
          <a:prstGeom prst="rect">
            <a:avLst/>
          </a:prstGeom>
          <a:solidFill>
            <a:srgbClr val="0097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ijdelijke aanduiding voor inhoud 5"/>
          <p:cNvSpPr txBox="1">
            <a:spLocks noChangeAspect="1"/>
          </p:cNvSpPr>
          <p:nvPr/>
        </p:nvSpPr>
        <p:spPr>
          <a:xfrm>
            <a:off x="1702718" y="2029990"/>
            <a:ext cx="8928992" cy="35592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/>
          <p:cNvSpPr txBox="1">
            <a:spLocks noChangeAspect="1"/>
          </p:cNvSpPr>
          <p:nvPr/>
        </p:nvSpPr>
        <p:spPr>
          <a:xfrm>
            <a:off x="334566" y="1"/>
            <a:ext cx="11521280" cy="1340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Dashboard - kwaliteit</a:t>
            </a:r>
          </a:p>
        </p:txBody>
      </p:sp>
      <p:pic>
        <p:nvPicPr>
          <p:cNvPr id="17" name="Picture 3">
            <a:extLst>
              <a:ext uri="{FF2B5EF4-FFF2-40B4-BE49-F238E27FC236}">
                <a16:creationId xmlns:a16="http://schemas.microsoft.com/office/drawing/2014/main" id="{01F0238F-0BA5-9EA2-2214-0C3B21667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299" b="88686" l="2863" r="99489">
                        <a14:foregroundMark x1="33947" y1="85401" x2="33947" y2="85401"/>
                        <a14:foregroundMark x1="2863" y1="78467" x2="3374" y2="81752"/>
                        <a14:foregroundMark x1="95774" y1="67153" x2="95774" y2="67153"/>
                        <a14:foregroundMark x1="99489" y1="81752" x2="99489" y2="81752"/>
                        <a14:foregroundMark x1="57498" y1="7299" x2="57498" y2="72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" y="5720370"/>
            <a:ext cx="12189593" cy="113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865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DA81836A-929C-25A8-709D-8B93F145A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6734" y="1340768"/>
            <a:ext cx="9001001" cy="4836274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0" y="0"/>
            <a:ext cx="12190413" cy="1340768"/>
          </a:xfrm>
          <a:prstGeom prst="rect">
            <a:avLst/>
          </a:prstGeom>
          <a:solidFill>
            <a:srgbClr val="0097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" name="Titel 1"/>
          <p:cNvSpPr txBox="1">
            <a:spLocks noChangeAspect="1"/>
          </p:cNvSpPr>
          <p:nvPr/>
        </p:nvSpPr>
        <p:spPr>
          <a:xfrm>
            <a:off x="334566" y="1"/>
            <a:ext cx="11521280" cy="1340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Dashboard - functionaliteit</a:t>
            </a:r>
          </a:p>
        </p:txBody>
      </p:sp>
      <p:pic>
        <p:nvPicPr>
          <p:cNvPr id="17" name="Picture 3">
            <a:extLst>
              <a:ext uri="{FF2B5EF4-FFF2-40B4-BE49-F238E27FC236}">
                <a16:creationId xmlns:a16="http://schemas.microsoft.com/office/drawing/2014/main" id="{01F0238F-0BA5-9EA2-2214-0C3B21667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299" b="88686" l="2863" r="99489">
                        <a14:foregroundMark x1="33947" y1="85401" x2="33947" y2="85401"/>
                        <a14:foregroundMark x1="2863" y1="78467" x2="3374" y2="81752"/>
                        <a14:foregroundMark x1="95774" y1="67153" x2="95774" y2="67153"/>
                        <a14:foregroundMark x1="99489" y1="81752" x2="99489" y2="81752"/>
                        <a14:foregroundMark x1="57498" y1="7299" x2="57498" y2="72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" y="5720370"/>
            <a:ext cx="12189593" cy="113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186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B29BBA5-7A21-11B0-61C5-4D39DB2EE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8862" y="1412776"/>
            <a:ext cx="8136904" cy="5069559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0" y="0"/>
            <a:ext cx="12190413" cy="1340768"/>
          </a:xfrm>
          <a:prstGeom prst="rect">
            <a:avLst/>
          </a:prstGeom>
          <a:solidFill>
            <a:srgbClr val="0097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" name="Titel 1"/>
          <p:cNvSpPr txBox="1">
            <a:spLocks noChangeAspect="1"/>
          </p:cNvSpPr>
          <p:nvPr/>
        </p:nvSpPr>
        <p:spPr>
          <a:xfrm>
            <a:off x="334566" y="1"/>
            <a:ext cx="11521280" cy="1340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Dashboard - functionaliteit</a:t>
            </a:r>
          </a:p>
        </p:txBody>
      </p:sp>
      <p:pic>
        <p:nvPicPr>
          <p:cNvPr id="17" name="Picture 3">
            <a:extLst>
              <a:ext uri="{FF2B5EF4-FFF2-40B4-BE49-F238E27FC236}">
                <a16:creationId xmlns:a16="http://schemas.microsoft.com/office/drawing/2014/main" id="{01F0238F-0BA5-9EA2-2214-0C3B21667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299" b="88686" l="2863" r="99489">
                        <a14:foregroundMark x1="33947" y1="85401" x2="33947" y2="85401"/>
                        <a14:foregroundMark x1="2863" y1="78467" x2="3374" y2="81752"/>
                        <a14:foregroundMark x1="95774" y1="67153" x2="95774" y2="67153"/>
                        <a14:foregroundMark x1="99489" y1="81752" x2="99489" y2="81752"/>
                        <a14:foregroundMark x1="57498" y1="7299" x2="57498" y2="72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" y="5720370"/>
            <a:ext cx="12189593" cy="113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828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57B534F-A9A1-0CB1-A887-9037095D9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6734" y="1340768"/>
            <a:ext cx="9329724" cy="5024150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0" y="0"/>
            <a:ext cx="12190413" cy="1340768"/>
          </a:xfrm>
          <a:prstGeom prst="rect">
            <a:avLst/>
          </a:prstGeom>
          <a:solidFill>
            <a:srgbClr val="0097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" name="Titel 1"/>
          <p:cNvSpPr txBox="1">
            <a:spLocks noChangeAspect="1"/>
          </p:cNvSpPr>
          <p:nvPr/>
        </p:nvSpPr>
        <p:spPr>
          <a:xfrm>
            <a:off x="334566" y="1"/>
            <a:ext cx="11521280" cy="1340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Dashboard - capaciteit</a:t>
            </a:r>
          </a:p>
        </p:txBody>
      </p:sp>
      <p:pic>
        <p:nvPicPr>
          <p:cNvPr id="17" name="Picture 3">
            <a:extLst>
              <a:ext uri="{FF2B5EF4-FFF2-40B4-BE49-F238E27FC236}">
                <a16:creationId xmlns:a16="http://schemas.microsoft.com/office/drawing/2014/main" id="{01F0238F-0BA5-9EA2-2214-0C3B21667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299" b="88686" l="2863" r="99489">
                        <a14:foregroundMark x1="33947" y1="85401" x2="33947" y2="85401"/>
                        <a14:foregroundMark x1="2863" y1="78467" x2="3374" y2="81752"/>
                        <a14:foregroundMark x1="95774" y1="67153" x2="95774" y2="67153"/>
                        <a14:foregroundMark x1="99489" y1="81752" x2="99489" y2="81752"/>
                        <a14:foregroundMark x1="57498" y1="7299" x2="57498" y2="72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" y="5720370"/>
            <a:ext cx="12189593" cy="113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480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FE43FB06-0998-8F05-1308-781C3C2647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4846" y="1373008"/>
            <a:ext cx="8353335" cy="4911976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0" y="0"/>
            <a:ext cx="12190413" cy="1340768"/>
          </a:xfrm>
          <a:prstGeom prst="rect">
            <a:avLst/>
          </a:prstGeom>
          <a:solidFill>
            <a:srgbClr val="0097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" name="Titel 1"/>
          <p:cNvSpPr txBox="1">
            <a:spLocks noChangeAspect="1"/>
          </p:cNvSpPr>
          <p:nvPr/>
        </p:nvSpPr>
        <p:spPr>
          <a:xfrm>
            <a:off x="334566" y="1"/>
            <a:ext cx="11521280" cy="1340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Dashboard - capaciteit</a:t>
            </a:r>
          </a:p>
        </p:txBody>
      </p:sp>
      <p:pic>
        <p:nvPicPr>
          <p:cNvPr id="17" name="Picture 3">
            <a:extLst>
              <a:ext uri="{FF2B5EF4-FFF2-40B4-BE49-F238E27FC236}">
                <a16:creationId xmlns:a16="http://schemas.microsoft.com/office/drawing/2014/main" id="{01F0238F-0BA5-9EA2-2214-0C3B21667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299" b="88686" l="2863" r="99489">
                        <a14:foregroundMark x1="33947" y1="85401" x2="33947" y2="85401"/>
                        <a14:foregroundMark x1="2863" y1="78467" x2="3374" y2="81752"/>
                        <a14:foregroundMark x1="95774" y1="67153" x2="95774" y2="67153"/>
                        <a14:foregroundMark x1="99489" y1="81752" x2="99489" y2="81752"/>
                        <a14:foregroundMark x1="57498" y1="7299" x2="57498" y2="72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" y="5720370"/>
            <a:ext cx="12189593" cy="113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690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0"/>
            <a:ext cx="12190413" cy="1340768"/>
          </a:xfrm>
          <a:prstGeom prst="rect">
            <a:avLst/>
          </a:prstGeom>
          <a:solidFill>
            <a:srgbClr val="0097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" name="Titel 1"/>
          <p:cNvSpPr txBox="1">
            <a:spLocks noChangeAspect="1"/>
          </p:cNvSpPr>
          <p:nvPr/>
        </p:nvSpPr>
        <p:spPr>
          <a:xfrm>
            <a:off x="334566" y="1"/>
            <a:ext cx="11521280" cy="1340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Dashboard – KFC-eindoordeel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E9F7292-19B3-4282-EB3E-9D906E10AA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710" y="1345865"/>
            <a:ext cx="9163191" cy="4834738"/>
          </a:xfrm>
          <a:prstGeom prst="rect">
            <a:avLst/>
          </a:prstGeom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01F0238F-0BA5-9EA2-2214-0C3B21667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299" b="88686" l="2863" r="99489">
                        <a14:foregroundMark x1="33947" y1="85401" x2="33947" y2="85401"/>
                        <a14:foregroundMark x1="2863" y1="78467" x2="3374" y2="81752"/>
                        <a14:foregroundMark x1="95774" y1="67153" x2="95774" y2="67153"/>
                        <a14:foregroundMark x1="99489" y1="81752" x2="99489" y2="81752"/>
                        <a14:foregroundMark x1="57498" y1="7299" x2="57498" y2="72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" y="5720370"/>
            <a:ext cx="12189593" cy="113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066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0097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0097DB"/>
              </a:solidFill>
            </a:endParaRPr>
          </a:p>
        </p:txBody>
      </p:sp>
      <p:pic>
        <p:nvPicPr>
          <p:cNvPr id="1026" name="Picture 2" descr="\\10.10.5.11\gpc\• Leiden\Logo's Gemeente Leiden\Logo's PNG\Leiden-Logo-Wi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9702" y="424176"/>
            <a:ext cx="1224136" cy="55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5">
            <a:extLst>
              <a:ext uri="{FF2B5EF4-FFF2-40B4-BE49-F238E27FC236}">
                <a16:creationId xmlns:a16="http://schemas.microsoft.com/office/drawing/2014/main" id="{C43F6804-73ED-6B18-A57D-A5070F99EB2B}"/>
              </a:ext>
            </a:extLst>
          </p:cNvPr>
          <p:cNvSpPr txBox="1">
            <a:spLocks noChangeAspect="1"/>
          </p:cNvSpPr>
          <p:nvPr/>
        </p:nvSpPr>
        <p:spPr>
          <a:xfrm>
            <a:off x="304586" y="1447077"/>
            <a:ext cx="11191220" cy="42484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 descr="\\10.10.5.11\gpc\ORDERS 2021\2100431_GD_GPC_Diverse GPC orders\2100431_DN_Campagne Huisstijl_Intern communicatie\Beeld\Skyline\PNG\Skyline_Intern communicatie_Smal_Wi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20" b="93796" l="1227" r="99932">
                        <a14:foregroundMark x1="29005" y1="93796" x2="29005" y2="93796"/>
                        <a14:foregroundMark x1="4703" y1="89051" x2="4703" y2="89051"/>
                        <a14:foregroundMark x1="1227" y1="89051" x2="1227" y2="89051"/>
                        <a14:foregroundMark x1="97069" y1="66423" x2="97069" y2="66423"/>
                        <a14:foregroundMark x1="57362" y1="6934" x2="57362" y2="6934"/>
                        <a14:foregroundMark x1="58282" y1="10219" x2="58282" y2="10219"/>
                        <a14:foregroundMark x1="59782" y1="23358" x2="59782" y2="23358"/>
                        <a14:foregroundMark x1="60157" y1="42701" x2="60157" y2="42701"/>
                        <a14:foregroundMark x1="59850" y1="53285" x2="59850" y2="53285"/>
                        <a14:foregroundMark x1="56510" y1="10219" x2="56510" y2="10219"/>
                        <a14:foregroundMark x1="55930" y1="13504" x2="55930" y2="13504"/>
                        <a14:foregroundMark x1="54772" y1="30657" x2="54772" y2="30657"/>
                        <a14:foregroundMark x1="63872" y1="32847" x2="63872" y2="32847"/>
                        <a14:foregroundMark x1="83436" y1="53285" x2="83436" y2="53285"/>
                        <a14:foregroundMark x1="99932" y1="86496" x2="99932" y2="86496"/>
                        <a14:foregroundMark x1="81970" y1="54015" x2="81970" y2="54015"/>
                        <a14:foregroundMark x1="76074" y1="2920" x2="76074" y2="2920"/>
                        <a14:foregroundMark x1="76619" y1="62409" x2="76619" y2="62409"/>
                        <a14:foregroundMark x1="76619" y1="62409" x2="76619" y2="62409"/>
                        <a14:foregroundMark x1="76619" y1="62409" x2="76619" y2="62409"/>
                        <a14:foregroundMark x1="72972" y1="65328" x2="72972" y2="65328"/>
                        <a14:foregroundMark x1="72972" y1="65328" x2="72972" y2="65328"/>
                        <a14:foregroundMark x1="72972" y1="65328" x2="72972" y2="65328"/>
                        <a14:foregroundMark x1="72597" y1="53285" x2="72597" y2="53285"/>
                        <a14:foregroundMark x1="69564" y1="50730" x2="69121" y2="51825"/>
                        <a14:foregroundMark x1="68507" y1="52555" x2="68507" y2="52555"/>
                        <a14:foregroundMark x1="68507" y1="52555" x2="68507" y2="52555"/>
                        <a14:foregroundMark x1="68507" y1="52555" x2="68507" y2="52555"/>
                        <a14:foregroundMark x1="63361" y1="83212" x2="63361" y2="83212"/>
                        <a14:foregroundMark x1="63361" y1="83212" x2="63361" y2="832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0304"/>
            <a:ext cx="12189600" cy="113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 noChangeAspect="1"/>
          </p:cNvSpPr>
          <p:nvPr>
            <p:ph type="ctrTitle"/>
          </p:nvPr>
        </p:nvSpPr>
        <p:spPr>
          <a:xfrm>
            <a:off x="304586" y="705470"/>
            <a:ext cx="11377263" cy="1537353"/>
          </a:xfrm>
        </p:spPr>
        <p:txBody>
          <a:bodyPr anchor="t">
            <a:normAutofit fontScale="90000"/>
          </a:bodyPr>
          <a:lstStyle/>
          <a:p>
            <a:pPr algn="l"/>
            <a:r>
              <a:rPr lang="nl-NL" sz="4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Risico-gestuurd beheer rioolgemalen</a:t>
            </a:r>
            <a:br>
              <a:rPr lang="nl-NL" sz="4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nl-NL" sz="4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4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Vragen?</a:t>
            </a:r>
            <a:br>
              <a:rPr lang="nl-NL" sz="4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F22BAEA-34EA-909A-463E-CCBB440BC8C2}"/>
              </a:ext>
            </a:extLst>
          </p:cNvPr>
          <p:cNvSpPr txBox="1">
            <a:spLocks noChangeAspect="1"/>
          </p:cNvSpPr>
          <p:nvPr/>
        </p:nvSpPr>
        <p:spPr>
          <a:xfrm>
            <a:off x="372118" y="4564348"/>
            <a:ext cx="11377263" cy="153735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Erwin Schreve, Rick Chaudron, Danny Boers</a:t>
            </a:r>
            <a:br>
              <a:rPr lang="nl-NL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nl-NL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800" b="1" dirty="0">
                <a:latin typeface="Arial" panose="020B0604020202020204" pitchFamily="34" charset="0"/>
                <a:cs typeface="Arial" panose="020B0604020202020204" pitchFamily="34" charset="0"/>
              </a:rPr>
              <a:t>Wat is de functie van een rioolgemaal, en hoe houden we die in stand?</a:t>
            </a:r>
            <a:br>
              <a:rPr lang="nl-NL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nl-NL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07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0"/>
            <a:ext cx="12190413" cy="1340768"/>
          </a:xfrm>
          <a:prstGeom prst="rect">
            <a:avLst/>
          </a:prstGeom>
          <a:solidFill>
            <a:srgbClr val="0097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" y="5720370"/>
            <a:ext cx="12189593" cy="113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jdelijke aanduiding voor inhoud 5"/>
          <p:cNvSpPr txBox="1">
            <a:spLocks noChangeAspect="1"/>
          </p:cNvSpPr>
          <p:nvPr/>
        </p:nvSpPr>
        <p:spPr>
          <a:xfrm>
            <a:off x="1702718" y="1649375"/>
            <a:ext cx="8928992" cy="35592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Even voorstellen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Waarheen waarvoor</a:t>
            </a:r>
            <a:endParaRPr lang="nl-NL" sz="24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FMECA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Initiatieffase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Dashboard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Samenvatting 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/>
          <p:cNvSpPr txBox="1">
            <a:spLocks noChangeAspect="1"/>
          </p:cNvSpPr>
          <p:nvPr/>
        </p:nvSpPr>
        <p:spPr>
          <a:xfrm>
            <a:off x="334566" y="1"/>
            <a:ext cx="11521280" cy="1340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B49777B-A8FA-2B8E-F1B3-7B4A1F3BDE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9395" y="0"/>
            <a:ext cx="1800201" cy="610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068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0"/>
            <a:ext cx="12190413" cy="1340768"/>
          </a:xfrm>
          <a:prstGeom prst="rect">
            <a:avLst/>
          </a:prstGeom>
          <a:solidFill>
            <a:srgbClr val="0097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" y="5720370"/>
            <a:ext cx="12189593" cy="113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jdelijke aanduiding voor inhoud 5"/>
          <p:cNvSpPr txBox="1">
            <a:spLocks noChangeAspect="1"/>
          </p:cNvSpPr>
          <p:nvPr/>
        </p:nvSpPr>
        <p:spPr>
          <a:xfrm>
            <a:off x="1702718" y="1649375"/>
            <a:ext cx="8928992" cy="35592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Afwegingen in beheer</a:t>
            </a:r>
            <a:endParaRPr lang="nl-NL" sz="24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/>
          <p:cNvSpPr txBox="1">
            <a:spLocks noChangeAspect="1"/>
          </p:cNvSpPr>
          <p:nvPr/>
        </p:nvSpPr>
        <p:spPr>
          <a:xfrm>
            <a:off x="334566" y="1"/>
            <a:ext cx="11521280" cy="1340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Waarheen waarvoor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1EA20BC-711C-6622-3C2D-F862518FBF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102" y="1984598"/>
            <a:ext cx="6795239" cy="347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625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0"/>
            <a:ext cx="12190413" cy="1340768"/>
          </a:xfrm>
          <a:prstGeom prst="rect">
            <a:avLst/>
          </a:prstGeom>
          <a:solidFill>
            <a:srgbClr val="0097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" y="5720370"/>
            <a:ext cx="12189593" cy="113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jdelijke aanduiding voor inhoud 5"/>
          <p:cNvSpPr txBox="1">
            <a:spLocks noChangeAspect="1"/>
          </p:cNvSpPr>
          <p:nvPr/>
        </p:nvSpPr>
        <p:spPr>
          <a:xfrm>
            <a:off x="1702718" y="2002972"/>
            <a:ext cx="8928992" cy="35592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/>
          <p:cNvSpPr txBox="1">
            <a:spLocks noChangeAspect="1"/>
          </p:cNvSpPr>
          <p:nvPr/>
        </p:nvSpPr>
        <p:spPr>
          <a:xfrm>
            <a:off x="334566" y="1"/>
            <a:ext cx="11521280" cy="1340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FMECA -&gt; PLAN</a:t>
            </a:r>
          </a:p>
        </p:txBody>
      </p:sp>
      <p:sp>
        <p:nvSpPr>
          <p:cNvPr id="2" name="Tijdelijke aanduiding voor inhoud 5">
            <a:extLst>
              <a:ext uri="{FF2B5EF4-FFF2-40B4-BE49-F238E27FC236}">
                <a16:creationId xmlns:a16="http://schemas.microsoft.com/office/drawing/2014/main" id="{C2E7B003-89AB-5A9C-0598-A10F2503CE45}"/>
              </a:ext>
            </a:extLst>
          </p:cNvPr>
          <p:cNvSpPr txBox="1">
            <a:spLocks noChangeAspect="1"/>
          </p:cNvSpPr>
          <p:nvPr/>
        </p:nvSpPr>
        <p:spPr>
          <a:xfrm>
            <a:off x="126926" y="1412776"/>
            <a:ext cx="6976392" cy="399129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nl-NL" sz="2000" b="1" i="1" dirty="0"/>
              <a:t>Onderhoudsstrategie bepalen SAO, GAO, TAO Modificatie</a:t>
            </a:r>
          </a:p>
          <a:p>
            <a:pPr marL="457200" lvl="1" indent="0">
              <a:buNone/>
            </a:pP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E9FF135F-63A6-75F8-E136-CB584D4AC7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558" y="1772816"/>
            <a:ext cx="9679886" cy="422254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77746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E2FBD1C3-521E-3C32-06AB-F6EBFB95B0B9}"/>
              </a:ext>
            </a:extLst>
          </p:cNvPr>
          <p:cNvSpPr/>
          <p:nvPr/>
        </p:nvSpPr>
        <p:spPr>
          <a:xfrm>
            <a:off x="0" y="0"/>
            <a:ext cx="12190413" cy="1340768"/>
          </a:xfrm>
          <a:prstGeom prst="rect">
            <a:avLst/>
          </a:prstGeom>
          <a:solidFill>
            <a:srgbClr val="0097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272636E8-E296-8882-AED4-50AC1984A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99" b="88686" l="2863" r="99489">
                        <a14:foregroundMark x1="33947" y1="85401" x2="33947" y2="85401"/>
                        <a14:foregroundMark x1="2863" y1="78467" x2="3374" y2="81752"/>
                        <a14:foregroundMark x1="95774" y1="67153" x2="95774" y2="67153"/>
                        <a14:foregroundMark x1="99489" y1="81752" x2="99489" y2="81752"/>
                        <a14:foregroundMark x1="57498" y1="7299" x2="57498" y2="72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" y="5720370"/>
            <a:ext cx="12189593" cy="113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FC60BD6C-FEBF-67C2-0692-CEF27A28CEB3}"/>
              </a:ext>
            </a:extLst>
          </p:cNvPr>
          <p:cNvSpPr txBox="1">
            <a:spLocks noChangeAspect="1"/>
          </p:cNvSpPr>
          <p:nvPr/>
        </p:nvSpPr>
        <p:spPr>
          <a:xfrm>
            <a:off x="334566" y="1"/>
            <a:ext cx="11521280" cy="1340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en-US" sz="4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verzameling</a:t>
            </a:r>
            <a:r>
              <a:rPr lang="en-US" sz="4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4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kwaliteit</a:t>
            </a:r>
            <a:endParaRPr lang="nl-NL" sz="4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0FFD659F-AB7A-B952-0FFC-E42F6605CF51}"/>
              </a:ext>
            </a:extLst>
          </p:cNvPr>
          <p:cNvSpPr txBox="1"/>
          <p:nvPr/>
        </p:nvSpPr>
        <p:spPr>
          <a:xfrm>
            <a:off x="1198662" y="4149080"/>
            <a:ext cx="511256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/>
              <a:t>OMS </a:t>
            </a:r>
            <a:r>
              <a:rPr lang="en-US" sz="2200" dirty="0" err="1"/>
              <a:t>systeem</a:t>
            </a:r>
            <a:endParaRPr lang="en-US" sz="22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/>
              <a:t>148 </a:t>
            </a:r>
            <a:r>
              <a:rPr lang="en-US" sz="2200" dirty="0" err="1"/>
              <a:t>gemalen</a:t>
            </a:r>
            <a:r>
              <a:rPr lang="en-US" sz="2200" dirty="0"/>
              <a:t> </a:t>
            </a:r>
            <a:r>
              <a:rPr lang="en-US" sz="2200" dirty="0" err="1"/>
              <a:t>en</a:t>
            </a:r>
            <a:r>
              <a:rPr lang="en-US" sz="2200" dirty="0"/>
              <a:t> 59 </a:t>
            </a:r>
            <a:r>
              <a:rPr lang="en-US" sz="2200" dirty="0" err="1"/>
              <a:t>drukrioleringsunits</a:t>
            </a:r>
            <a:endParaRPr lang="en-US" sz="22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/>
              <a:t>BRL 14020 </a:t>
            </a:r>
            <a:r>
              <a:rPr lang="en-US" sz="2200" dirty="0" err="1"/>
              <a:t>rapporten</a:t>
            </a:r>
            <a:endParaRPr lang="en-US" sz="22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/>
              <a:t>Score 1 t/m 4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 err="1"/>
              <a:t>Toekomst</a:t>
            </a:r>
            <a:r>
              <a:rPr lang="en-US" sz="2200" dirty="0"/>
              <a:t> </a:t>
            </a:r>
            <a:r>
              <a:rPr lang="en-US" sz="2200" dirty="0" err="1"/>
              <a:t>aanvullend</a:t>
            </a:r>
            <a:r>
              <a:rPr lang="en-US" sz="2200" dirty="0"/>
              <a:t> NEN2767 </a:t>
            </a:r>
            <a:r>
              <a:rPr lang="en-US" sz="2200" dirty="0" err="1"/>
              <a:t>keuring</a:t>
            </a:r>
            <a:endParaRPr lang="en-US" sz="2200" dirty="0"/>
          </a:p>
        </p:txBody>
      </p:sp>
      <p:pic>
        <p:nvPicPr>
          <p:cNvPr id="2" name="Afbeelding 1" descr="Afbeelding met schermopname, tekst, symbool, tekenfilm&#10;&#10;Automatisch gegenereerde beschrijving">
            <a:extLst>
              <a:ext uri="{FF2B5EF4-FFF2-40B4-BE49-F238E27FC236}">
                <a16:creationId xmlns:a16="http://schemas.microsoft.com/office/drawing/2014/main" id="{ECFA833A-42AA-0B0B-8C2E-CC5D434D123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76" b="27834" l="1821" r="16515">
                        <a14:foregroundMark x1="6437" y1="20643" x2="6437" y2="20643"/>
                        <a14:foregroundMark x1="6177" y1="19797" x2="6177" y2="19797"/>
                        <a14:foregroundMark x1="6177" y1="19797" x2="6177" y2="19797"/>
                        <a14:foregroundMark x1="6177" y1="19797" x2="6177" y2="19797"/>
                        <a14:foregroundMark x1="5527" y1="17597" x2="5527" y2="17597"/>
                        <a14:foregroundMark x1="5527" y1="16751" x2="5527" y2="16751"/>
                        <a14:foregroundMark x1="5527" y1="15398" x2="5527" y2="15398"/>
                        <a14:foregroundMark x1="5787" y1="15059" x2="5787" y2="15059"/>
                        <a14:foregroundMark x1="8778" y1="15059" x2="9363" y2="15059"/>
                        <a14:foregroundMark x1="10468" y1="15059" x2="10468" y2="15059"/>
                        <a14:foregroundMark x1="10663" y1="14552" x2="10663" y2="14552"/>
                        <a14:foregroundMark x1="10273" y1="27834" x2="10273" y2="27834"/>
                        <a14:foregroundMark x1="10273" y1="27580" x2="10273" y2="27580"/>
                        <a14:foregroundMark x1="10273" y1="27580" x2="10273" y2="27580"/>
                        <a14:foregroundMark x1="10858" y1="20643" x2="10858" y2="20643"/>
                        <a14:foregroundMark x1="10858" y1="20643" x2="10858" y2="20643"/>
                        <a14:foregroundMark x1="8973" y1="8460" x2="8973" y2="84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1595" b="70532"/>
          <a:stretch/>
        </p:blipFill>
        <p:spPr>
          <a:xfrm>
            <a:off x="0" y="1465508"/>
            <a:ext cx="1054646" cy="129774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F5AF363B-3A5E-8D54-08EA-673DBB82C7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4301" y="1464578"/>
            <a:ext cx="3926809" cy="2654304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9515258C-0472-556D-CC58-C225C93CD9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11230" y="1576721"/>
            <a:ext cx="2099534" cy="2799378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D3FC7BC6-CDA3-661C-A1B3-78431FA7B64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12191" y="1576721"/>
            <a:ext cx="2109951" cy="279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549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E2FBD1C3-521E-3C32-06AB-F6EBFB95B0B9}"/>
              </a:ext>
            </a:extLst>
          </p:cNvPr>
          <p:cNvSpPr/>
          <p:nvPr/>
        </p:nvSpPr>
        <p:spPr>
          <a:xfrm>
            <a:off x="0" y="0"/>
            <a:ext cx="12190413" cy="1340768"/>
          </a:xfrm>
          <a:prstGeom prst="rect">
            <a:avLst/>
          </a:prstGeom>
          <a:solidFill>
            <a:srgbClr val="0097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AFEDCFDC-652F-2294-0546-EF91F095E4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8280" y="1559934"/>
            <a:ext cx="5035751" cy="2373121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0DA8ADE0-FD7C-5F16-DEBB-18C3FF70F6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8280" y="4087324"/>
            <a:ext cx="4971196" cy="2149988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18FC1E87-513B-0962-8581-6E771BC2F8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0670" y="1481160"/>
            <a:ext cx="5474476" cy="2507756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272636E8-E296-8882-AED4-50AC1984A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299" b="88686" l="2863" r="99489">
                        <a14:foregroundMark x1="33947" y1="85401" x2="33947" y2="85401"/>
                        <a14:foregroundMark x1="2863" y1="78467" x2="3374" y2="81752"/>
                        <a14:foregroundMark x1="95774" y1="67153" x2="95774" y2="67153"/>
                        <a14:foregroundMark x1="99489" y1="81752" x2="99489" y2="81752"/>
                        <a14:foregroundMark x1="57498" y1="7299" x2="57498" y2="72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" y="5720370"/>
            <a:ext cx="12189593" cy="113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FC60BD6C-FEBF-67C2-0692-CEF27A28CEB3}"/>
              </a:ext>
            </a:extLst>
          </p:cNvPr>
          <p:cNvSpPr txBox="1">
            <a:spLocks noChangeAspect="1"/>
          </p:cNvSpPr>
          <p:nvPr/>
        </p:nvSpPr>
        <p:spPr>
          <a:xfrm>
            <a:off x="334566" y="1"/>
            <a:ext cx="11521280" cy="1340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en-US" sz="4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verzameling</a:t>
            </a:r>
            <a:r>
              <a:rPr lang="en-US" sz="4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4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functionaliteit</a:t>
            </a:r>
            <a:r>
              <a:rPr lang="en-US" sz="4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4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capaciteit</a:t>
            </a:r>
            <a:endParaRPr lang="nl-NL" sz="4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Afbeelding 6" descr="Afbeelding met schermopname, tekst, symbool, tekenfilm&#10;&#10;Automatisch gegenereerde beschrijving">
            <a:extLst>
              <a:ext uri="{FF2B5EF4-FFF2-40B4-BE49-F238E27FC236}">
                <a16:creationId xmlns:a16="http://schemas.microsoft.com/office/drawing/2014/main" id="{2269E703-18E5-2871-B57E-26133A743FE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67" t="1587" b="72813"/>
          <a:stretch/>
        </p:blipFill>
        <p:spPr>
          <a:xfrm>
            <a:off x="0" y="2653337"/>
            <a:ext cx="1224136" cy="1335579"/>
          </a:xfrm>
          <a:prstGeom prst="rect">
            <a:avLst/>
          </a:prstGeom>
        </p:spPr>
      </p:pic>
      <p:sp>
        <p:nvSpPr>
          <p:cNvPr id="22" name="Tekstvak 21">
            <a:extLst>
              <a:ext uri="{FF2B5EF4-FFF2-40B4-BE49-F238E27FC236}">
                <a16:creationId xmlns:a16="http://schemas.microsoft.com/office/drawing/2014/main" id="{0FFD659F-AB7A-B952-0FFC-E42F6605CF51}"/>
              </a:ext>
            </a:extLst>
          </p:cNvPr>
          <p:cNvSpPr txBox="1"/>
          <p:nvPr/>
        </p:nvSpPr>
        <p:spPr>
          <a:xfrm>
            <a:off x="1198662" y="4149080"/>
            <a:ext cx="511256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/>
              <a:t>2 </a:t>
            </a:r>
            <a:r>
              <a:rPr lang="en-US" sz="2200" dirty="0" err="1"/>
              <a:t>telemetrie</a:t>
            </a:r>
            <a:r>
              <a:rPr lang="en-US" sz="2200" dirty="0"/>
              <a:t> </a:t>
            </a:r>
            <a:r>
              <a:rPr lang="en-US" sz="2200" dirty="0" err="1"/>
              <a:t>systemen</a:t>
            </a:r>
            <a:endParaRPr lang="en-US" sz="22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/>
              <a:t>217 type </a:t>
            </a:r>
            <a:r>
              <a:rPr lang="en-US" sz="2200" dirty="0" err="1"/>
              <a:t>meldingen</a:t>
            </a:r>
            <a:r>
              <a:rPr lang="en-US" sz="2200" dirty="0"/>
              <a:t> </a:t>
            </a:r>
            <a:r>
              <a:rPr lang="en-US" sz="2200" dirty="0" err="1"/>
              <a:t>en</a:t>
            </a:r>
            <a:r>
              <a:rPr lang="en-US" sz="2200" dirty="0"/>
              <a:t> </a:t>
            </a:r>
            <a:r>
              <a:rPr lang="en-US" sz="2200" dirty="0" err="1"/>
              <a:t>storingen</a:t>
            </a:r>
            <a:endParaRPr lang="en-US" sz="22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/>
              <a:t>Circa 25000 </a:t>
            </a:r>
            <a:r>
              <a:rPr lang="en-US" sz="2200" dirty="0" err="1"/>
              <a:t>meldingen</a:t>
            </a:r>
            <a:r>
              <a:rPr lang="en-US" sz="2200" dirty="0"/>
              <a:t>/ </a:t>
            </a:r>
            <a:r>
              <a:rPr lang="en-US" sz="2200" dirty="0" err="1"/>
              <a:t>storingen</a:t>
            </a:r>
            <a:endParaRPr lang="en-US" sz="22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/>
              <a:t>OMS </a:t>
            </a:r>
            <a:r>
              <a:rPr lang="en-US" sz="2200" dirty="0" err="1"/>
              <a:t>systeem</a:t>
            </a:r>
            <a:r>
              <a:rPr lang="en-US" sz="2200" dirty="0"/>
              <a:t>/ SR </a:t>
            </a:r>
            <a:r>
              <a:rPr lang="en-US" sz="2200" dirty="0" err="1"/>
              <a:t>rapporten</a:t>
            </a:r>
            <a:r>
              <a:rPr lang="en-US" sz="2200" dirty="0"/>
              <a:t> </a:t>
            </a:r>
          </a:p>
          <a:p>
            <a:endParaRPr lang="nl-NL" sz="2200" dirty="0"/>
          </a:p>
        </p:txBody>
      </p:sp>
      <p:pic>
        <p:nvPicPr>
          <p:cNvPr id="23" name="Afbeelding 22" descr="Afbeelding met schermopname, tekst, symbool, tekenfilm&#10;&#10;Automatisch gegenereerde beschrijving">
            <a:extLst>
              <a:ext uri="{FF2B5EF4-FFF2-40B4-BE49-F238E27FC236}">
                <a16:creationId xmlns:a16="http://schemas.microsoft.com/office/drawing/2014/main" id="{8C9354DC-11AB-526D-BF77-75C80F1A1FC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98" t="1961" r="44392" b="72266"/>
          <a:stretch/>
        </p:blipFill>
        <p:spPr>
          <a:xfrm>
            <a:off x="0" y="1448889"/>
            <a:ext cx="1080120" cy="126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454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73A0AD-B64D-D971-DBCC-BE860F675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Afbeelding met tekst, persoon, schermopname, kleding&#10;&#10;Automatisch gegenereerde beschrijving">
            <a:extLst>
              <a:ext uri="{FF2B5EF4-FFF2-40B4-BE49-F238E27FC236}">
                <a16:creationId xmlns:a16="http://schemas.microsoft.com/office/drawing/2014/main" id="{5E051E9B-3105-974C-4979-28EB99E338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20" y="0"/>
            <a:ext cx="11102310" cy="6938944"/>
          </a:xfrm>
        </p:spPr>
      </p:pic>
    </p:spTree>
    <p:extLst>
      <p:ext uri="{BB962C8B-B14F-4D97-AF65-F5344CB8AC3E}">
        <p14:creationId xmlns:p14="http://schemas.microsoft.com/office/powerpoint/2010/main" val="1002414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5E09CC-773F-7B5F-A56F-BAF03EEA8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Afbeelding met landschap, buitenshuis, natuur, bos&#10;&#10;Automatisch gegenereerde beschrijving">
            <a:extLst>
              <a:ext uri="{FF2B5EF4-FFF2-40B4-BE49-F238E27FC236}">
                <a16:creationId xmlns:a16="http://schemas.microsoft.com/office/drawing/2014/main" id="{D6927480-A7B3-EC87-0947-630205F27B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22" y="0"/>
            <a:ext cx="10310222" cy="6856701"/>
          </a:xfrm>
        </p:spPr>
      </p:pic>
    </p:spTree>
    <p:extLst>
      <p:ext uri="{BB962C8B-B14F-4D97-AF65-F5344CB8AC3E}">
        <p14:creationId xmlns:p14="http://schemas.microsoft.com/office/powerpoint/2010/main" val="2820826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DA74211B-4375-4C47-A23F-C4513E456E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211" y="1340768"/>
            <a:ext cx="8750484" cy="5111512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0" y="0"/>
            <a:ext cx="12190413" cy="1340768"/>
          </a:xfrm>
          <a:prstGeom prst="rect">
            <a:avLst/>
          </a:prstGeom>
          <a:solidFill>
            <a:srgbClr val="0097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ijdelijke aanduiding voor inhoud 5"/>
          <p:cNvSpPr txBox="1">
            <a:spLocks noChangeAspect="1"/>
          </p:cNvSpPr>
          <p:nvPr/>
        </p:nvSpPr>
        <p:spPr>
          <a:xfrm>
            <a:off x="1702718" y="2029990"/>
            <a:ext cx="8928992" cy="35592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/>
          <p:cNvSpPr txBox="1">
            <a:spLocks noChangeAspect="1"/>
          </p:cNvSpPr>
          <p:nvPr/>
        </p:nvSpPr>
        <p:spPr>
          <a:xfrm>
            <a:off x="334566" y="1"/>
            <a:ext cx="11521280" cy="1340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Dashboard</a:t>
            </a:r>
          </a:p>
        </p:txBody>
      </p:sp>
      <p:pic>
        <p:nvPicPr>
          <p:cNvPr id="17" name="Picture 3">
            <a:extLst>
              <a:ext uri="{FF2B5EF4-FFF2-40B4-BE49-F238E27FC236}">
                <a16:creationId xmlns:a16="http://schemas.microsoft.com/office/drawing/2014/main" id="{01F0238F-0BA5-9EA2-2214-0C3B21667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299" b="88686" l="2863" r="99489">
                        <a14:foregroundMark x1="33947" y1="85401" x2="33947" y2="85401"/>
                        <a14:foregroundMark x1="2863" y1="78467" x2="3374" y2="81752"/>
                        <a14:foregroundMark x1="95774" y1="67153" x2="95774" y2="67153"/>
                        <a14:foregroundMark x1="99489" y1="81752" x2="99489" y2="81752"/>
                        <a14:foregroundMark x1="57498" y1="7299" x2="57498" y2="72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" y="5720370"/>
            <a:ext cx="12189593" cy="113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43078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2441</TotalTime>
  <Words>224</Words>
  <Application>Microsoft Office PowerPoint</Application>
  <PresentationFormat>Aangepast</PresentationFormat>
  <Paragraphs>74</Paragraphs>
  <Slides>16</Slides>
  <Notes>16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Kantoorthema</vt:lpstr>
      <vt:lpstr>Dashboard rioolgemalen  6 november 2025  Danny Boers i.s.m. - Vidabo - Cedric van Veelen - Erwin Schreve - Edwin de Haas - Gerrit Hofland - René Valentijn - Rick Chaudron  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Risico-gestuurd beheer rioolgemalen  Vragen? </vt:lpstr>
    </vt:vector>
  </TitlesOfParts>
  <Company>Servicepunt71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Welkom bij</dc:title>
  <dc:creator>Blom, Iris van der</dc:creator>
  <cp:lastModifiedBy>Boers, Danny</cp:lastModifiedBy>
  <cp:revision>59</cp:revision>
  <cp:lastPrinted>2023-10-20T11:16:15Z</cp:lastPrinted>
  <dcterms:created xsi:type="dcterms:W3CDTF">2022-06-13T09:28:47Z</dcterms:created>
  <dcterms:modified xsi:type="dcterms:W3CDTF">2025-11-06T10:49:12Z</dcterms:modified>
</cp:coreProperties>
</file>